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18"/>
  </p:notesMasterIdLst>
  <p:sldIdLst>
    <p:sldId id="270" r:id="rId2"/>
    <p:sldId id="271" r:id="rId3"/>
    <p:sldId id="272" r:id="rId4"/>
    <p:sldId id="273" r:id="rId5"/>
    <p:sldId id="274" r:id="rId6"/>
    <p:sldId id="275" r:id="rId7"/>
    <p:sldId id="276" r:id="rId8"/>
    <p:sldId id="283" r:id="rId9"/>
    <p:sldId id="277" r:id="rId10"/>
    <p:sldId id="284" r:id="rId11"/>
    <p:sldId id="278" r:id="rId12"/>
    <p:sldId id="279" r:id="rId13"/>
    <p:sldId id="285" r:id="rId14"/>
    <p:sldId id="280" r:id="rId15"/>
    <p:sldId id="281" r:id="rId16"/>
    <p:sldId id="28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33" autoAdjust="0"/>
  </p:normalViewPr>
  <p:slideViewPr>
    <p:cSldViewPr snapToGrid="0">
      <p:cViewPr varScale="1">
        <p:scale>
          <a:sx n="98" d="100"/>
          <a:sy n="98" d="100"/>
        </p:scale>
        <p:origin x="10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2CE82-EB37-4A9D-8FDB-F6A629350C84}" type="datetimeFigureOut">
              <a:rPr lang="en-US" smtClean="0"/>
              <a:t>3/11/2020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1C831-44A1-429E-9463-12A8AC636EA7}" type="slidenum">
              <a:rPr lang="en-US" smtClean="0"/>
              <a:t>‹#›</a:t>
            </a:fld>
            <a:endParaRPr lang="en-US"/>
          </a:p>
        </p:txBody>
      </p:sp>
    </p:spTree>
    <p:extLst>
      <p:ext uri="{BB962C8B-B14F-4D97-AF65-F5344CB8AC3E}">
        <p14:creationId xmlns:p14="http://schemas.microsoft.com/office/powerpoint/2010/main" val="4632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D12D0-DD44-4148-9E8E-1DF8CEDB65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557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D12D0-DD44-4148-9E8E-1DF8CEDB65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457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Different types of meditation may include different features to help you meditate. These may vary depending on whose guidance you follow or who's teaching a class. Some of the most common features in meditation include: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D12D0-DD44-4148-9E8E-1DF8CEDB65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1642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Don't let the thought of meditating the "right" way add to your stress. If you choose to, you can attend special meditation centers or group classes led by trained instructors. But you can also practice meditation easily on your own.</a:t>
            </a:r>
            <a:br>
              <a:rPr lang="en-US" sz="1200" dirty="0" smtClean="0"/>
            </a:br>
            <a:r>
              <a:rPr lang="en-US" sz="1200" dirty="0" smtClean="0"/>
              <a:t>And you can make meditation as formal or informal as you like, however it suits your lifestyle and situation. Some people build meditation into their daily routine. For example, they may start and end each day with an hour of meditation. But all you really need is a few minutes of quality time for meditation.</a:t>
            </a:r>
            <a:br>
              <a:rPr lang="en-US" sz="1200" dirty="0" smtClean="0"/>
            </a:br>
            <a:r>
              <a:rPr lang="en-US" sz="1200" dirty="0" smtClean="0"/>
              <a:t>Here are some ways you can practice meditation on your own, whenever you choose: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D12D0-DD44-4148-9E8E-1DF8CEDB65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007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Don't let the thought of meditating the "right" way add to your stress. If you choose to, you can attend special meditation centers or group classes led by trained instructors. But you can also practice meditation easily on your own.</a:t>
            </a:r>
            <a:br>
              <a:rPr lang="en-US" sz="1200" dirty="0" smtClean="0"/>
            </a:br>
            <a:r>
              <a:rPr lang="en-US" sz="1200" dirty="0" smtClean="0"/>
              <a:t>And you can make meditation as formal or informal as you like, however it suits your lifestyle and situation. Some people build meditation into their daily routine. For example, they may start and end each day with an hour of meditation. But all you really need is a few minutes of quality time for meditation.</a:t>
            </a:r>
            <a:br>
              <a:rPr lang="en-US" sz="1200" dirty="0" smtClean="0"/>
            </a:br>
            <a:r>
              <a:rPr lang="en-US" sz="1200" dirty="0" smtClean="0"/>
              <a:t>Here are some ways you can practice meditation on your own, whenever you choose: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D12D0-DD44-4148-9E8E-1DF8CEDB65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456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D12D0-DD44-4148-9E8E-1DF8CEDB65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32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D12D0-DD44-4148-9E8E-1DF8CEDB65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849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D12D0-DD44-4148-9E8E-1DF8CEDB65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434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D12D0-DD44-4148-9E8E-1DF8CEDB65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544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D12D0-DD44-4148-9E8E-1DF8CEDB65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127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D12D0-DD44-4148-9E8E-1DF8CEDB65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4702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D12D0-DD44-4148-9E8E-1DF8CEDB65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225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D12D0-DD44-4148-9E8E-1DF8CEDB65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509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D12D0-DD44-4148-9E8E-1DF8CEDB65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105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D12D0-DD44-4148-9E8E-1DF8CEDB65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2538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4D12D0-DD44-4148-9E8E-1DF8CEDB652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164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E77B35-F058-4CCA-AD54-7B394A0D151D}"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7773C-D495-48B4-8A54-10264236BC39}" type="slidenum">
              <a:rPr lang="en-US" smtClean="0"/>
              <a:t>‹#›</a:t>
            </a:fld>
            <a:endParaRPr lang="en-US"/>
          </a:p>
        </p:txBody>
      </p:sp>
    </p:spTree>
    <p:extLst>
      <p:ext uri="{BB962C8B-B14F-4D97-AF65-F5344CB8AC3E}">
        <p14:creationId xmlns:p14="http://schemas.microsoft.com/office/powerpoint/2010/main" val="191703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E77B35-F058-4CCA-AD54-7B394A0D151D}"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7773C-D495-48B4-8A54-10264236BC39}" type="slidenum">
              <a:rPr lang="en-US" smtClean="0"/>
              <a:t>‹#›</a:t>
            </a:fld>
            <a:endParaRPr lang="en-US"/>
          </a:p>
        </p:txBody>
      </p:sp>
    </p:spTree>
    <p:extLst>
      <p:ext uri="{BB962C8B-B14F-4D97-AF65-F5344CB8AC3E}">
        <p14:creationId xmlns:p14="http://schemas.microsoft.com/office/powerpoint/2010/main" val="27848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E77B35-F058-4CCA-AD54-7B394A0D151D}"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7773C-D495-48B4-8A54-10264236BC39}" type="slidenum">
              <a:rPr lang="en-US" smtClean="0"/>
              <a:t>‹#›</a:t>
            </a:fld>
            <a:endParaRPr lang="en-US"/>
          </a:p>
        </p:txBody>
      </p:sp>
    </p:spTree>
    <p:extLst>
      <p:ext uri="{BB962C8B-B14F-4D97-AF65-F5344CB8AC3E}">
        <p14:creationId xmlns:p14="http://schemas.microsoft.com/office/powerpoint/2010/main" val="1190199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E77B35-F058-4CCA-AD54-7B394A0D151D}"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7773C-D495-48B4-8A54-10264236BC39}" type="slidenum">
              <a:rPr lang="en-US" smtClean="0"/>
              <a:t>‹#›</a:t>
            </a:fld>
            <a:endParaRPr lang="en-US"/>
          </a:p>
        </p:txBody>
      </p:sp>
    </p:spTree>
    <p:extLst>
      <p:ext uri="{BB962C8B-B14F-4D97-AF65-F5344CB8AC3E}">
        <p14:creationId xmlns:p14="http://schemas.microsoft.com/office/powerpoint/2010/main" val="19952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E77B35-F058-4CCA-AD54-7B394A0D151D}"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E7773C-D495-48B4-8A54-10264236BC39}" type="slidenum">
              <a:rPr lang="en-US" smtClean="0"/>
              <a:t>‹#›</a:t>
            </a:fld>
            <a:endParaRPr lang="en-US"/>
          </a:p>
        </p:txBody>
      </p:sp>
    </p:spTree>
    <p:extLst>
      <p:ext uri="{BB962C8B-B14F-4D97-AF65-F5344CB8AC3E}">
        <p14:creationId xmlns:p14="http://schemas.microsoft.com/office/powerpoint/2010/main" val="292202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E77B35-F058-4CCA-AD54-7B394A0D151D}"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7773C-D495-48B4-8A54-10264236BC39}" type="slidenum">
              <a:rPr lang="en-US" smtClean="0"/>
              <a:t>‹#›</a:t>
            </a:fld>
            <a:endParaRPr lang="en-US"/>
          </a:p>
        </p:txBody>
      </p:sp>
    </p:spTree>
    <p:extLst>
      <p:ext uri="{BB962C8B-B14F-4D97-AF65-F5344CB8AC3E}">
        <p14:creationId xmlns:p14="http://schemas.microsoft.com/office/powerpoint/2010/main" val="2213211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E77B35-F058-4CCA-AD54-7B394A0D151D}" type="datetimeFigureOut">
              <a:rPr lang="en-US" smtClean="0"/>
              <a:t>3/11/2020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E7773C-D495-48B4-8A54-10264236BC39}" type="slidenum">
              <a:rPr lang="en-US" smtClean="0"/>
              <a:t>‹#›</a:t>
            </a:fld>
            <a:endParaRPr lang="en-US"/>
          </a:p>
        </p:txBody>
      </p:sp>
    </p:spTree>
    <p:extLst>
      <p:ext uri="{BB962C8B-B14F-4D97-AF65-F5344CB8AC3E}">
        <p14:creationId xmlns:p14="http://schemas.microsoft.com/office/powerpoint/2010/main" val="3868296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E77B35-F058-4CCA-AD54-7B394A0D151D}" type="datetimeFigureOut">
              <a:rPr lang="en-US" smtClean="0"/>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E7773C-D495-48B4-8A54-10264236BC39}" type="slidenum">
              <a:rPr lang="en-US" smtClean="0"/>
              <a:t>‹#›</a:t>
            </a:fld>
            <a:endParaRPr lang="en-US"/>
          </a:p>
        </p:txBody>
      </p:sp>
    </p:spTree>
    <p:extLst>
      <p:ext uri="{BB962C8B-B14F-4D97-AF65-F5344CB8AC3E}">
        <p14:creationId xmlns:p14="http://schemas.microsoft.com/office/powerpoint/2010/main" val="821934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77B35-F058-4CCA-AD54-7B394A0D151D}" type="datetimeFigureOut">
              <a:rPr lang="en-US" smtClean="0"/>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E7773C-D495-48B4-8A54-10264236BC39}" type="slidenum">
              <a:rPr lang="en-US" smtClean="0"/>
              <a:t>‹#›</a:t>
            </a:fld>
            <a:endParaRPr lang="en-US"/>
          </a:p>
        </p:txBody>
      </p:sp>
    </p:spTree>
    <p:extLst>
      <p:ext uri="{BB962C8B-B14F-4D97-AF65-F5344CB8AC3E}">
        <p14:creationId xmlns:p14="http://schemas.microsoft.com/office/powerpoint/2010/main" val="2368155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E77B35-F058-4CCA-AD54-7B394A0D151D}"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7773C-D495-48B4-8A54-10264236BC39}" type="slidenum">
              <a:rPr lang="en-US" smtClean="0"/>
              <a:t>‹#›</a:t>
            </a:fld>
            <a:endParaRPr lang="en-US"/>
          </a:p>
        </p:txBody>
      </p:sp>
    </p:spTree>
    <p:extLst>
      <p:ext uri="{BB962C8B-B14F-4D97-AF65-F5344CB8AC3E}">
        <p14:creationId xmlns:p14="http://schemas.microsoft.com/office/powerpoint/2010/main" val="126894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E77B35-F058-4CCA-AD54-7B394A0D151D}"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E7773C-D495-48B4-8A54-10264236BC39}" type="slidenum">
              <a:rPr lang="en-US" smtClean="0"/>
              <a:t>‹#›</a:t>
            </a:fld>
            <a:endParaRPr lang="en-US"/>
          </a:p>
        </p:txBody>
      </p:sp>
    </p:spTree>
    <p:extLst>
      <p:ext uri="{BB962C8B-B14F-4D97-AF65-F5344CB8AC3E}">
        <p14:creationId xmlns:p14="http://schemas.microsoft.com/office/powerpoint/2010/main" val="736989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77B35-F058-4CCA-AD54-7B394A0D151D}" type="datetimeFigureOut">
              <a:rPr lang="en-US" smtClean="0"/>
              <a:t>3/11/2020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7773C-D495-48B4-8A54-10264236BC39}" type="slidenum">
              <a:rPr lang="en-US" smtClean="0"/>
              <a:t>‹#›</a:t>
            </a:fld>
            <a:endParaRPr lang="en-US"/>
          </a:p>
        </p:txBody>
      </p:sp>
    </p:spTree>
    <p:extLst>
      <p:ext uri="{BB962C8B-B14F-4D97-AF65-F5344CB8AC3E}">
        <p14:creationId xmlns:p14="http://schemas.microsoft.com/office/powerpoint/2010/main" val="171178838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F6eFFCi12v8"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hyperlink" Target="https://www.youtube.com/watch?v=Xq_xOibJBD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Emilia.Marton@nhbp.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544" y="0"/>
            <a:ext cx="7858509" cy="6072484"/>
          </a:xfrm>
          <a:prstGeom prst="rect">
            <a:avLst/>
          </a:prstGeom>
        </p:spPr>
      </p:pic>
    </p:spTree>
    <p:extLst>
      <p:ext uri="{BB962C8B-B14F-4D97-AF65-F5344CB8AC3E}">
        <p14:creationId xmlns:p14="http://schemas.microsoft.com/office/powerpoint/2010/main" val="1966069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4959" y="1348801"/>
            <a:ext cx="10270787" cy="380617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600" b="1" i="0" u="none" strike="noStrike" kern="1200" cap="none" spc="0" normalizeH="0" baseline="0" noProof="0" dirty="0" smtClean="0">
                <a:ln>
                  <a:noFill/>
                </a:ln>
                <a:solidFill>
                  <a:prstClr val="black">
                    <a:lumMod val="75000"/>
                    <a:lumOff val="25000"/>
                  </a:prstClr>
                </a:solidFill>
                <a:effectLst/>
                <a:uLnTx/>
                <a:uFillTx/>
                <a:latin typeface="Century Gothic" panose="020B0502020202020204"/>
                <a:ea typeface="+mn-ea"/>
                <a:cs typeface="+mn-cs"/>
              </a:rPr>
              <a:t>Qi </a:t>
            </a: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gong.</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This practice generally combines meditation, relaxation, physical movement and breathing exercises to restore and maintain balance. Qi gong (CHEE-gung) is part of traditional Chinese medicine.</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Tai chi.</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This is a form of gentle Chinese martial arts. In tai chi (TIE-CHEE), you perform a self-paced series of postures or movements in a slow, graceful manner while practicing deep breathing.</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Transcendental Meditation®.</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Transcendental Meditation is a simple, natural technique. In Transcendental Meditation, you silently repeat a personally assigned mantra, such as a word, sound or phrase, in a specific way.</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This form of meditation may allow your body to settle into a state of profound rest and relaxation and your mind to achieve a state of inner peace, without needing to use concentration or effort.</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Yoga.</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You perform a series of postures and controlled breathing exercises to promote a more flexible body and a calm mind. As you move through poses that require balance and concentration, you're encouraged to focus less on your busy day and more on the moment.</a:t>
            </a:r>
          </a:p>
        </p:txBody>
      </p:sp>
      <p:grpSp>
        <p:nvGrpSpPr>
          <p:cNvPr id="2" name="Group 1"/>
          <p:cNvGrpSpPr/>
          <p:nvPr/>
        </p:nvGrpSpPr>
        <p:grpSpPr>
          <a:xfrm>
            <a:off x="0" y="0"/>
            <a:ext cx="12192000" cy="6858001"/>
            <a:chOff x="0" y="0"/>
            <a:chExt cx="12192000" cy="6858001"/>
          </a:xfrm>
        </p:grpSpPr>
        <p:sp>
          <p:nvSpPr>
            <p:cNvPr id="5" name="Rectangle 4"/>
            <p:cNvSpPr/>
            <p:nvPr/>
          </p:nvSpPr>
          <p:spPr>
            <a:xfrm>
              <a:off x="0" y="5416826"/>
              <a:ext cx="12192000" cy="14411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sp>
          <p:nvSpPr>
            <p:cNvPr id="6" name="Rectangle 5"/>
            <p:cNvSpPr/>
            <p:nvPr/>
          </p:nvSpPr>
          <p:spPr>
            <a:xfrm>
              <a:off x="11478126" y="0"/>
              <a:ext cx="216565" cy="6858001"/>
            </a:xfrm>
            <a:prstGeom prst="rect">
              <a:avLst/>
            </a:prstGeom>
            <a:gradFill flip="none" rotWithShape="1">
              <a:gsLst>
                <a:gs pos="0">
                  <a:srgbClr val="14A9A2">
                    <a:tint val="66000"/>
                    <a:satMod val="160000"/>
                  </a:srgbClr>
                </a:gs>
                <a:gs pos="50000">
                  <a:srgbClr val="14A9A2">
                    <a:tint val="44500"/>
                    <a:satMod val="160000"/>
                  </a:srgbClr>
                </a:gs>
                <a:gs pos="100000">
                  <a:srgbClr val="14A9A2">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grpSp>
      <p:sp>
        <p:nvSpPr>
          <p:cNvPr id="8" name="Title 1"/>
          <p:cNvSpPr txBox="1">
            <a:spLocks/>
          </p:cNvSpPr>
          <p:nvPr/>
        </p:nvSpPr>
        <p:spPr>
          <a:xfrm>
            <a:off x="534959" y="215900"/>
            <a:ext cx="10943167" cy="63927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0" kern="1200" spc="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14A9A2"/>
                </a:solidFill>
                <a:effectLst/>
                <a:uLnTx/>
                <a:uFillTx/>
                <a:latin typeface="Tahoma"/>
                <a:ea typeface="+mj-ea"/>
                <a:cs typeface="Arial" panose="020B0604020202020204" pitchFamily="34" charset="0"/>
              </a:rPr>
              <a:t>Types of Meditation Continued </a:t>
            </a:r>
            <a:endParaRPr kumimoji="0" lang="en-US" sz="3600" b="0" i="0" u="none" strike="noStrike" kern="1200" cap="none" spc="0" normalizeH="0" baseline="0" noProof="0" dirty="0">
              <a:ln>
                <a:noFill/>
              </a:ln>
              <a:solidFill>
                <a:srgbClr val="14A9A2"/>
              </a:solidFill>
              <a:effectLst/>
              <a:uLnTx/>
              <a:uFillTx/>
              <a:latin typeface="Tahoma"/>
              <a:ea typeface="+mj-ea"/>
              <a:cs typeface="Arial" panose="020B0604020202020204" pitchFamily="34" charset="0"/>
            </a:endParaRPr>
          </a:p>
        </p:txBody>
      </p:sp>
      <p:sp>
        <p:nvSpPr>
          <p:cNvPr id="10" name="Rectangle 9"/>
          <p:cNvSpPr/>
          <p:nvPr/>
        </p:nvSpPr>
        <p:spPr>
          <a:xfrm>
            <a:off x="653496" y="925008"/>
            <a:ext cx="1855692" cy="107577"/>
          </a:xfrm>
          <a:prstGeom prst="rect">
            <a:avLst/>
          </a:prstGeom>
          <a:solidFill>
            <a:srgbClr val="5A5A5A"/>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0" cap="none" spc="0" normalizeH="0" baseline="0" noProof="0">
              <a:ln>
                <a:noFill/>
              </a:ln>
              <a:solidFill>
                <a:srgbClr val="5F5F5F"/>
              </a:solidFill>
              <a:effectLst/>
              <a:uLnTx/>
              <a:uFillTx/>
              <a:latin typeface="Montserrat Ligh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919" y="5738120"/>
            <a:ext cx="5912762" cy="798586"/>
          </a:xfrm>
          <a:prstGeom prst="rect">
            <a:avLst/>
          </a:prstGeom>
        </p:spPr>
      </p:pic>
    </p:spTree>
    <p:extLst>
      <p:ext uri="{BB962C8B-B14F-4D97-AF65-F5344CB8AC3E}">
        <p14:creationId xmlns:p14="http://schemas.microsoft.com/office/powerpoint/2010/main" val="480904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4959" y="1348801"/>
            <a:ext cx="10270787" cy="3662541"/>
          </a:xfrm>
          <a:prstGeom prst="rect">
            <a:avLst/>
          </a:prstGeom>
          <a:noFill/>
        </p:spPr>
        <p:txBody>
          <a:bodyPr wrap="square" rtlCol="0">
            <a:spAutoFit/>
          </a:bodyPr>
          <a:lstStyle/>
          <a:p>
            <a:pPr marL="342900" lvl="0" indent="-342900">
              <a:spcBef>
                <a:spcPts val="1000"/>
              </a:spcBef>
              <a:buClr>
                <a:srgbClr val="A53010"/>
              </a:buClr>
              <a:buFont typeface="Wingdings 3" charset="2"/>
              <a:buChar char=""/>
            </a:pPr>
            <a:r>
              <a:rPr lang="en-US" sz="1300" b="1">
                <a:solidFill>
                  <a:prstClr val="black">
                    <a:lumMod val="75000"/>
                    <a:lumOff val="25000"/>
                  </a:prstClr>
                </a:solidFill>
                <a:latin typeface="Century Gothic" panose="020B0502020202020204"/>
              </a:rPr>
              <a:t>Focused attention.</a:t>
            </a:r>
            <a:r>
              <a:rPr lang="en-US" sz="1300">
                <a:solidFill>
                  <a:prstClr val="black">
                    <a:lumMod val="75000"/>
                    <a:lumOff val="25000"/>
                  </a:prstClr>
                </a:solidFill>
                <a:latin typeface="Century Gothic" panose="020B0502020202020204"/>
              </a:rPr>
              <a:t> Focusing your attention is generally one of the most important elements of meditation.</a:t>
            </a:r>
          </a:p>
          <a:p>
            <a:pPr marL="342900" lvl="0" indent="-342900">
              <a:spcBef>
                <a:spcPts val="1000"/>
              </a:spcBef>
              <a:buClr>
                <a:srgbClr val="A53010"/>
              </a:buClr>
              <a:buFont typeface="Wingdings 3" charset="2"/>
              <a:buChar char=""/>
            </a:pPr>
            <a:r>
              <a:rPr lang="en-US" sz="1300">
                <a:solidFill>
                  <a:prstClr val="black">
                    <a:lumMod val="75000"/>
                    <a:lumOff val="25000"/>
                  </a:prstClr>
                </a:solidFill>
                <a:latin typeface="Century Gothic" panose="020B0502020202020204"/>
              </a:rPr>
              <a:t>Focusing your attention is what helps free your mind from the many distractions that cause stress and worry. You can focus your attention on such things as a specific object, an image, a mantra, or even your breathing.</a:t>
            </a:r>
          </a:p>
          <a:p>
            <a:pPr marL="342900" lvl="0" indent="-342900">
              <a:spcBef>
                <a:spcPts val="1000"/>
              </a:spcBef>
              <a:buClr>
                <a:srgbClr val="A53010"/>
              </a:buClr>
              <a:buFont typeface="Wingdings 3" charset="2"/>
              <a:buChar char=""/>
            </a:pPr>
            <a:r>
              <a:rPr lang="en-US" sz="1300" b="1">
                <a:solidFill>
                  <a:prstClr val="black">
                    <a:lumMod val="75000"/>
                    <a:lumOff val="25000"/>
                  </a:prstClr>
                </a:solidFill>
                <a:latin typeface="Century Gothic" panose="020B0502020202020204"/>
              </a:rPr>
              <a:t>Relaxed breathing.</a:t>
            </a:r>
            <a:r>
              <a:rPr lang="en-US" sz="1300">
                <a:solidFill>
                  <a:prstClr val="black">
                    <a:lumMod val="75000"/>
                    <a:lumOff val="25000"/>
                  </a:prstClr>
                </a:solidFill>
                <a:latin typeface="Century Gothic" panose="020B0502020202020204"/>
              </a:rPr>
              <a:t> This technique involves deep, even-paced breathing using the diaphragm muscle to expand your lungs. The purpose is to slow your breathing, take in more oxygen, and reduce the use of shoulder, neck and upper chest muscles while breathing so that you breathe more efficiently.</a:t>
            </a:r>
          </a:p>
          <a:p>
            <a:pPr marL="342900" lvl="0" indent="-342900">
              <a:spcBef>
                <a:spcPts val="1000"/>
              </a:spcBef>
              <a:buClr>
                <a:srgbClr val="A53010"/>
              </a:buClr>
              <a:buFont typeface="Wingdings 3" charset="2"/>
              <a:buChar char=""/>
            </a:pPr>
            <a:r>
              <a:rPr lang="en-US" sz="1300" b="1">
                <a:solidFill>
                  <a:prstClr val="black">
                    <a:lumMod val="75000"/>
                    <a:lumOff val="25000"/>
                  </a:prstClr>
                </a:solidFill>
                <a:latin typeface="Century Gothic" panose="020B0502020202020204"/>
              </a:rPr>
              <a:t>A quiet setting.</a:t>
            </a:r>
            <a:r>
              <a:rPr lang="en-US" sz="1300">
                <a:solidFill>
                  <a:prstClr val="black">
                    <a:lumMod val="75000"/>
                    <a:lumOff val="25000"/>
                  </a:prstClr>
                </a:solidFill>
                <a:latin typeface="Century Gothic" panose="020B0502020202020204"/>
              </a:rPr>
              <a:t> If you're a beginner, practicing meditation may be easier if you're in a quiet spot with few distractions, including no television, radios or cellphones.</a:t>
            </a:r>
          </a:p>
          <a:p>
            <a:pPr marL="342900" lvl="0" indent="-342900">
              <a:spcBef>
                <a:spcPts val="1000"/>
              </a:spcBef>
              <a:buClr>
                <a:srgbClr val="A53010"/>
              </a:buClr>
              <a:buFont typeface="Wingdings 3" charset="2"/>
              <a:buChar char=""/>
            </a:pPr>
            <a:r>
              <a:rPr lang="en-US" sz="1300">
                <a:solidFill>
                  <a:prstClr val="black">
                    <a:lumMod val="75000"/>
                    <a:lumOff val="25000"/>
                  </a:prstClr>
                </a:solidFill>
                <a:latin typeface="Century Gothic" panose="020B0502020202020204"/>
              </a:rPr>
              <a:t>As you get more skilled at meditation, you may be able to do it anywhere, especially in high-stress situations where you benefit the most from meditation, such as a traffic jam, a stressful work meeting or a long line at the grocery store.</a:t>
            </a:r>
          </a:p>
          <a:p>
            <a:pPr marL="342900" lvl="0" indent="-342900">
              <a:spcBef>
                <a:spcPts val="1000"/>
              </a:spcBef>
              <a:buClr>
                <a:srgbClr val="A53010"/>
              </a:buClr>
              <a:buFont typeface="Wingdings 3" charset="2"/>
              <a:buChar char=""/>
            </a:pPr>
            <a:r>
              <a:rPr lang="en-US" sz="1300" b="1">
                <a:solidFill>
                  <a:prstClr val="black">
                    <a:lumMod val="75000"/>
                    <a:lumOff val="25000"/>
                  </a:prstClr>
                </a:solidFill>
                <a:latin typeface="Century Gothic" panose="020B0502020202020204"/>
              </a:rPr>
              <a:t>A comfortable position.</a:t>
            </a:r>
            <a:r>
              <a:rPr lang="en-US" sz="1300">
                <a:solidFill>
                  <a:prstClr val="black">
                    <a:lumMod val="75000"/>
                    <a:lumOff val="25000"/>
                  </a:prstClr>
                </a:solidFill>
                <a:latin typeface="Century Gothic" panose="020B0502020202020204"/>
              </a:rPr>
              <a:t> You can practice meditation whether you're sitting, lying down, walking, or in other positions or activities. Just try to be comfortable so that you can get the most out of your meditation. Aim to keep good posture during meditation.</a:t>
            </a:r>
          </a:p>
          <a:p>
            <a:pPr marL="342900" lvl="0" indent="-342900">
              <a:spcBef>
                <a:spcPts val="1000"/>
              </a:spcBef>
              <a:buClr>
                <a:srgbClr val="A53010"/>
              </a:buClr>
              <a:buFont typeface="Wingdings 3" charset="2"/>
              <a:buChar char=""/>
            </a:pPr>
            <a:r>
              <a:rPr lang="en-US" sz="1300" b="1">
                <a:solidFill>
                  <a:prstClr val="black">
                    <a:lumMod val="75000"/>
                    <a:lumOff val="25000"/>
                  </a:prstClr>
                </a:solidFill>
                <a:latin typeface="Century Gothic" panose="020B0502020202020204"/>
              </a:rPr>
              <a:t>Open attitude.</a:t>
            </a:r>
            <a:r>
              <a:rPr lang="en-US" sz="1300">
                <a:solidFill>
                  <a:prstClr val="black">
                    <a:lumMod val="75000"/>
                    <a:lumOff val="25000"/>
                  </a:prstClr>
                </a:solidFill>
                <a:latin typeface="Century Gothic" panose="020B0502020202020204"/>
              </a:rPr>
              <a:t> Let thoughts pass through your mind without judgment.</a:t>
            </a:r>
            <a:endParaRPr lang="en-US" sz="1300" dirty="0">
              <a:solidFill>
                <a:prstClr val="black">
                  <a:lumMod val="75000"/>
                  <a:lumOff val="25000"/>
                </a:prstClr>
              </a:solidFill>
              <a:latin typeface="Century Gothic" panose="020B0502020202020204"/>
            </a:endParaRPr>
          </a:p>
        </p:txBody>
      </p:sp>
      <p:grpSp>
        <p:nvGrpSpPr>
          <p:cNvPr id="2" name="Group 1"/>
          <p:cNvGrpSpPr/>
          <p:nvPr/>
        </p:nvGrpSpPr>
        <p:grpSpPr>
          <a:xfrm>
            <a:off x="0" y="0"/>
            <a:ext cx="12192000" cy="6858001"/>
            <a:chOff x="0" y="0"/>
            <a:chExt cx="12192000" cy="6858001"/>
          </a:xfrm>
        </p:grpSpPr>
        <p:sp>
          <p:nvSpPr>
            <p:cNvPr id="5" name="Rectangle 4"/>
            <p:cNvSpPr/>
            <p:nvPr/>
          </p:nvSpPr>
          <p:spPr>
            <a:xfrm>
              <a:off x="0" y="5416826"/>
              <a:ext cx="12192000" cy="14411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sp>
          <p:nvSpPr>
            <p:cNvPr id="6" name="Rectangle 5"/>
            <p:cNvSpPr/>
            <p:nvPr/>
          </p:nvSpPr>
          <p:spPr>
            <a:xfrm>
              <a:off x="11478126" y="0"/>
              <a:ext cx="216565" cy="6858001"/>
            </a:xfrm>
            <a:prstGeom prst="rect">
              <a:avLst/>
            </a:prstGeom>
            <a:gradFill flip="none" rotWithShape="1">
              <a:gsLst>
                <a:gs pos="0">
                  <a:srgbClr val="14A9A2">
                    <a:tint val="66000"/>
                    <a:satMod val="160000"/>
                  </a:srgbClr>
                </a:gs>
                <a:gs pos="50000">
                  <a:srgbClr val="14A9A2">
                    <a:tint val="44500"/>
                    <a:satMod val="160000"/>
                  </a:srgbClr>
                </a:gs>
                <a:gs pos="100000">
                  <a:srgbClr val="14A9A2">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grpSp>
      <p:sp>
        <p:nvSpPr>
          <p:cNvPr id="8" name="Title 1"/>
          <p:cNvSpPr txBox="1">
            <a:spLocks/>
          </p:cNvSpPr>
          <p:nvPr/>
        </p:nvSpPr>
        <p:spPr>
          <a:xfrm>
            <a:off x="534959" y="215900"/>
            <a:ext cx="10943167" cy="63927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0" kern="1200" spc="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14A9A2"/>
                </a:solidFill>
                <a:effectLst/>
                <a:uLnTx/>
                <a:uFillTx/>
                <a:latin typeface="Tahoma"/>
                <a:ea typeface="+mj-ea"/>
                <a:cs typeface="Arial" panose="020B0604020202020204" pitchFamily="34" charset="0"/>
              </a:rPr>
              <a:t>Elements of Meditation</a:t>
            </a:r>
            <a:endParaRPr kumimoji="0" lang="en-US" sz="3600" b="0" i="0" u="none" strike="noStrike" kern="1200" cap="none" spc="0" normalizeH="0" baseline="0" noProof="0" dirty="0">
              <a:ln>
                <a:noFill/>
              </a:ln>
              <a:solidFill>
                <a:srgbClr val="14A9A2"/>
              </a:solidFill>
              <a:effectLst/>
              <a:uLnTx/>
              <a:uFillTx/>
              <a:latin typeface="Tahoma"/>
              <a:ea typeface="+mj-ea"/>
              <a:cs typeface="Arial" panose="020B0604020202020204" pitchFamily="34" charset="0"/>
            </a:endParaRPr>
          </a:p>
        </p:txBody>
      </p:sp>
      <p:sp>
        <p:nvSpPr>
          <p:cNvPr id="10" name="Rectangle 9"/>
          <p:cNvSpPr/>
          <p:nvPr/>
        </p:nvSpPr>
        <p:spPr>
          <a:xfrm>
            <a:off x="653496" y="925008"/>
            <a:ext cx="1855692" cy="107577"/>
          </a:xfrm>
          <a:prstGeom prst="rect">
            <a:avLst/>
          </a:prstGeom>
          <a:solidFill>
            <a:srgbClr val="5A5A5A"/>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0" cap="none" spc="0" normalizeH="0" baseline="0" noProof="0">
              <a:ln>
                <a:noFill/>
              </a:ln>
              <a:solidFill>
                <a:srgbClr val="5F5F5F"/>
              </a:solidFill>
              <a:effectLst/>
              <a:uLnTx/>
              <a:uFillTx/>
              <a:latin typeface="Montserrat Ligh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919" y="5738120"/>
            <a:ext cx="5912762" cy="798586"/>
          </a:xfrm>
          <a:prstGeom prst="rect">
            <a:avLst/>
          </a:prstGeom>
        </p:spPr>
      </p:pic>
    </p:spTree>
    <p:extLst>
      <p:ext uri="{BB962C8B-B14F-4D97-AF65-F5344CB8AC3E}">
        <p14:creationId xmlns:p14="http://schemas.microsoft.com/office/powerpoint/2010/main" val="524801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7115" y="1329346"/>
            <a:ext cx="10758854" cy="4093428"/>
          </a:xfrm>
          <a:prstGeom prst="rect">
            <a:avLst/>
          </a:prstGeom>
          <a:noFill/>
        </p:spPr>
        <p:txBody>
          <a:bodyPr wrap="square" rtlCol="0">
            <a:spAutoFit/>
          </a:bodyPr>
          <a:lstStyle/>
          <a:p>
            <a:pPr marL="342900" lvl="0" indent="-342900">
              <a:spcBef>
                <a:spcPts val="1000"/>
              </a:spcBef>
              <a:buClr>
                <a:srgbClr val="A53010"/>
              </a:buClr>
              <a:buFont typeface="Wingdings 3" charset="2"/>
              <a:buChar char=""/>
            </a:pPr>
            <a:r>
              <a:rPr lang="en-US" sz="1400" b="1" dirty="0">
                <a:solidFill>
                  <a:prstClr val="black">
                    <a:lumMod val="75000"/>
                    <a:lumOff val="25000"/>
                  </a:prstClr>
                </a:solidFill>
                <a:latin typeface="Century Gothic" panose="020B0502020202020204"/>
              </a:rPr>
              <a:t>Breathe deeply.</a:t>
            </a:r>
            <a:r>
              <a:rPr lang="en-US" sz="1400" dirty="0">
                <a:solidFill>
                  <a:prstClr val="black">
                    <a:lumMod val="75000"/>
                    <a:lumOff val="25000"/>
                  </a:prstClr>
                </a:solidFill>
                <a:latin typeface="Century Gothic" panose="020B0502020202020204"/>
              </a:rPr>
              <a:t> This technique is good for beginners because breathing is a natural function.</a:t>
            </a:r>
          </a:p>
          <a:p>
            <a:pPr marL="342900" lvl="0" indent="-342900">
              <a:spcBef>
                <a:spcPts val="1000"/>
              </a:spcBef>
              <a:buClr>
                <a:srgbClr val="A53010"/>
              </a:buClr>
              <a:buFont typeface="Wingdings 3" charset="2"/>
              <a:buChar char=""/>
            </a:pPr>
            <a:r>
              <a:rPr lang="en-US" sz="1400" dirty="0">
                <a:solidFill>
                  <a:prstClr val="black">
                    <a:lumMod val="75000"/>
                    <a:lumOff val="25000"/>
                  </a:prstClr>
                </a:solidFill>
                <a:latin typeface="Century Gothic" panose="020B0502020202020204"/>
              </a:rPr>
              <a:t>Focus all your attention on your breathing. Concentrate on feeling and listening as you inhale and exhale through your nostrils. Breathe deeply and slowly. When your attention wanders, gently return your focus to your breathing.</a:t>
            </a:r>
          </a:p>
          <a:p>
            <a:pPr marL="342900" lvl="0" indent="-342900">
              <a:spcBef>
                <a:spcPts val="1000"/>
              </a:spcBef>
              <a:buClr>
                <a:srgbClr val="A53010"/>
              </a:buClr>
              <a:buFont typeface="Wingdings 3" charset="2"/>
              <a:buChar char=""/>
            </a:pPr>
            <a:r>
              <a:rPr lang="en-US" sz="1400" b="1" dirty="0">
                <a:solidFill>
                  <a:prstClr val="black">
                    <a:lumMod val="75000"/>
                    <a:lumOff val="25000"/>
                  </a:prstClr>
                </a:solidFill>
                <a:latin typeface="Century Gothic" panose="020B0502020202020204"/>
              </a:rPr>
              <a:t>Scan your body.</a:t>
            </a:r>
            <a:r>
              <a:rPr lang="en-US" sz="1400" dirty="0">
                <a:solidFill>
                  <a:prstClr val="black">
                    <a:lumMod val="75000"/>
                    <a:lumOff val="25000"/>
                  </a:prstClr>
                </a:solidFill>
                <a:latin typeface="Century Gothic" panose="020B0502020202020204"/>
              </a:rPr>
              <a:t> When using this technique, focus attention on different parts of your body. Become aware of your body's various sensations, whether that's pain, tension, warmth or relaxation.</a:t>
            </a:r>
          </a:p>
          <a:p>
            <a:pPr marL="342900" lvl="0" indent="-342900">
              <a:spcBef>
                <a:spcPts val="1000"/>
              </a:spcBef>
              <a:buClr>
                <a:srgbClr val="A53010"/>
              </a:buClr>
              <a:buFont typeface="Wingdings 3" charset="2"/>
              <a:buChar char=""/>
            </a:pPr>
            <a:r>
              <a:rPr lang="en-US" sz="1400" dirty="0">
                <a:solidFill>
                  <a:prstClr val="black">
                    <a:lumMod val="75000"/>
                    <a:lumOff val="25000"/>
                  </a:prstClr>
                </a:solidFill>
                <a:latin typeface="Century Gothic" panose="020B0502020202020204"/>
              </a:rPr>
              <a:t>Combine body scanning with breathing exercises and imagine breathing heat or relaxation into and out of different parts of your body.</a:t>
            </a:r>
          </a:p>
          <a:p>
            <a:pPr marL="342900" lvl="0" indent="-342900">
              <a:spcBef>
                <a:spcPts val="1000"/>
              </a:spcBef>
              <a:buClr>
                <a:srgbClr val="A53010"/>
              </a:buClr>
              <a:buFont typeface="Wingdings 3" charset="2"/>
              <a:buChar char=""/>
            </a:pPr>
            <a:r>
              <a:rPr lang="en-US" sz="1400" b="1" dirty="0">
                <a:solidFill>
                  <a:prstClr val="black">
                    <a:lumMod val="75000"/>
                    <a:lumOff val="25000"/>
                  </a:prstClr>
                </a:solidFill>
                <a:latin typeface="Century Gothic" panose="020B0502020202020204"/>
              </a:rPr>
              <a:t>Repeat a mantra.</a:t>
            </a:r>
            <a:r>
              <a:rPr lang="en-US" sz="1400" dirty="0">
                <a:solidFill>
                  <a:prstClr val="black">
                    <a:lumMod val="75000"/>
                    <a:lumOff val="25000"/>
                  </a:prstClr>
                </a:solidFill>
                <a:latin typeface="Century Gothic" panose="020B0502020202020204"/>
              </a:rPr>
              <a:t> You can create your own mantra, whether it's religious or secular. Examples of religious mantras include the Jesus Prayer in the Christian tradition, the holy name of God in Judaism, or the om mantra of Hinduism, Buddhism and other Eastern religions.</a:t>
            </a:r>
          </a:p>
          <a:p>
            <a:pPr marL="342900" lvl="0" indent="-342900">
              <a:spcBef>
                <a:spcPts val="1000"/>
              </a:spcBef>
              <a:buClr>
                <a:srgbClr val="A53010"/>
              </a:buClr>
              <a:buFont typeface="Wingdings 3" charset="2"/>
              <a:buChar char=""/>
            </a:pPr>
            <a:r>
              <a:rPr lang="en-US" sz="1400" b="1" dirty="0">
                <a:solidFill>
                  <a:prstClr val="black">
                    <a:lumMod val="75000"/>
                    <a:lumOff val="25000"/>
                  </a:prstClr>
                </a:solidFill>
                <a:latin typeface="Century Gothic" panose="020B0502020202020204"/>
              </a:rPr>
              <a:t>Walk and meditate.</a:t>
            </a:r>
            <a:r>
              <a:rPr lang="en-US" sz="1400" dirty="0">
                <a:solidFill>
                  <a:prstClr val="black">
                    <a:lumMod val="75000"/>
                    <a:lumOff val="25000"/>
                  </a:prstClr>
                </a:solidFill>
                <a:latin typeface="Century Gothic" panose="020B0502020202020204"/>
              </a:rPr>
              <a:t> Combining a walk with meditation is an efficient and healthy way to relax. You can use this technique anywhere you're walking, such as in a tranquil forest, on a city sidewalk or at the mall.</a:t>
            </a:r>
          </a:p>
          <a:p>
            <a:pPr marL="342900" lvl="0" indent="-342900">
              <a:spcBef>
                <a:spcPts val="1000"/>
              </a:spcBef>
              <a:buClr>
                <a:srgbClr val="A53010"/>
              </a:buClr>
              <a:buFont typeface="Wingdings 3" charset="2"/>
              <a:buChar char=""/>
            </a:pPr>
            <a:r>
              <a:rPr lang="en-US" sz="1400" dirty="0">
                <a:solidFill>
                  <a:prstClr val="black">
                    <a:lumMod val="75000"/>
                    <a:lumOff val="25000"/>
                  </a:prstClr>
                </a:solidFill>
                <a:latin typeface="Century Gothic" panose="020B0502020202020204"/>
              </a:rPr>
              <a:t>When you use this method, slow down your walking pace so that you can focus on each movement of your legs or feet. Don't focus on a particular destination. Concentrate on your legs and feet, repeating action words in your mind such as "lifting," "moving" and "placing" as you lift each foot, move your leg forward and place your foot on the ground</a:t>
            </a:r>
            <a:r>
              <a:rPr lang="en-US" sz="1400" dirty="0" smtClean="0">
                <a:solidFill>
                  <a:prstClr val="black">
                    <a:lumMod val="75000"/>
                    <a:lumOff val="25000"/>
                  </a:prstClr>
                </a:solidFill>
                <a:latin typeface="Century Gothic" panose="020B0502020202020204"/>
              </a:rPr>
              <a:t>.</a:t>
            </a:r>
            <a:endParaRPr lang="en-US" sz="1400" dirty="0">
              <a:solidFill>
                <a:prstClr val="black">
                  <a:lumMod val="75000"/>
                  <a:lumOff val="25000"/>
                </a:prstClr>
              </a:solidFill>
              <a:latin typeface="Century Gothic" panose="020B0502020202020204"/>
            </a:endParaRPr>
          </a:p>
        </p:txBody>
      </p:sp>
      <p:grpSp>
        <p:nvGrpSpPr>
          <p:cNvPr id="2" name="Group 1"/>
          <p:cNvGrpSpPr/>
          <p:nvPr/>
        </p:nvGrpSpPr>
        <p:grpSpPr>
          <a:xfrm>
            <a:off x="0" y="0"/>
            <a:ext cx="12192000" cy="6858001"/>
            <a:chOff x="0" y="0"/>
            <a:chExt cx="12192000" cy="6858001"/>
          </a:xfrm>
        </p:grpSpPr>
        <p:sp>
          <p:nvSpPr>
            <p:cNvPr id="5" name="Rectangle 4"/>
            <p:cNvSpPr/>
            <p:nvPr/>
          </p:nvSpPr>
          <p:spPr>
            <a:xfrm>
              <a:off x="0" y="5416826"/>
              <a:ext cx="12192000" cy="14411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sp>
          <p:nvSpPr>
            <p:cNvPr id="6" name="Rectangle 5"/>
            <p:cNvSpPr/>
            <p:nvPr/>
          </p:nvSpPr>
          <p:spPr>
            <a:xfrm>
              <a:off x="11478126" y="0"/>
              <a:ext cx="216565" cy="6858001"/>
            </a:xfrm>
            <a:prstGeom prst="rect">
              <a:avLst/>
            </a:prstGeom>
            <a:gradFill flip="none" rotWithShape="1">
              <a:gsLst>
                <a:gs pos="0">
                  <a:srgbClr val="14A9A2">
                    <a:tint val="66000"/>
                    <a:satMod val="160000"/>
                  </a:srgbClr>
                </a:gs>
                <a:gs pos="50000">
                  <a:srgbClr val="14A9A2">
                    <a:tint val="44500"/>
                    <a:satMod val="160000"/>
                  </a:srgbClr>
                </a:gs>
                <a:gs pos="100000">
                  <a:srgbClr val="14A9A2">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grpSp>
      <p:sp>
        <p:nvSpPr>
          <p:cNvPr id="8" name="Title 1"/>
          <p:cNvSpPr txBox="1">
            <a:spLocks/>
          </p:cNvSpPr>
          <p:nvPr/>
        </p:nvSpPr>
        <p:spPr>
          <a:xfrm>
            <a:off x="534959" y="215900"/>
            <a:ext cx="10943167" cy="63927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0" kern="1200" spc="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solidFill>
                  <a:srgbClr val="14A9A2"/>
                </a:solidFill>
                <a:latin typeface="Tahoma"/>
                <a:cs typeface="Arial" panose="020B0604020202020204" pitchFamily="34" charset="0"/>
              </a:rPr>
              <a:t>Everyday Ways to Practice Meditation </a:t>
            </a:r>
            <a:endParaRPr kumimoji="0" lang="en-US" sz="3600" b="0" i="0" u="none" strike="noStrike" kern="1200" cap="none" spc="0" normalizeH="0" baseline="0" noProof="0" dirty="0">
              <a:ln>
                <a:noFill/>
              </a:ln>
              <a:solidFill>
                <a:srgbClr val="14A9A2"/>
              </a:solidFill>
              <a:effectLst/>
              <a:uLnTx/>
              <a:uFillTx/>
              <a:latin typeface="Tahoma"/>
              <a:ea typeface="+mj-ea"/>
              <a:cs typeface="Arial" panose="020B0604020202020204" pitchFamily="34" charset="0"/>
            </a:endParaRPr>
          </a:p>
        </p:txBody>
      </p:sp>
      <p:sp>
        <p:nvSpPr>
          <p:cNvPr id="10" name="Rectangle 9"/>
          <p:cNvSpPr/>
          <p:nvPr/>
        </p:nvSpPr>
        <p:spPr>
          <a:xfrm>
            <a:off x="653496" y="925008"/>
            <a:ext cx="1855692" cy="107577"/>
          </a:xfrm>
          <a:prstGeom prst="rect">
            <a:avLst/>
          </a:prstGeom>
          <a:solidFill>
            <a:srgbClr val="5A5A5A"/>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0" cap="none" spc="0" normalizeH="0" baseline="0" noProof="0">
              <a:ln>
                <a:noFill/>
              </a:ln>
              <a:solidFill>
                <a:srgbClr val="5F5F5F"/>
              </a:solidFill>
              <a:effectLst/>
              <a:uLnTx/>
              <a:uFillTx/>
              <a:latin typeface="Montserrat Ligh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919" y="5738120"/>
            <a:ext cx="5912762" cy="798586"/>
          </a:xfrm>
          <a:prstGeom prst="rect">
            <a:avLst/>
          </a:prstGeom>
        </p:spPr>
      </p:pic>
    </p:spTree>
    <p:extLst>
      <p:ext uri="{BB962C8B-B14F-4D97-AF65-F5344CB8AC3E}">
        <p14:creationId xmlns:p14="http://schemas.microsoft.com/office/powerpoint/2010/main" val="322715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7115" y="1329346"/>
            <a:ext cx="10758854" cy="3559949"/>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600" b="1" i="0" u="none" strike="noStrike" kern="1200" cap="none" spc="0" normalizeH="0" baseline="0" noProof="0" dirty="0" smtClean="0">
                <a:ln>
                  <a:noFill/>
                </a:ln>
                <a:solidFill>
                  <a:prstClr val="black">
                    <a:lumMod val="75000"/>
                    <a:lumOff val="25000"/>
                  </a:prstClr>
                </a:solidFill>
                <a:effectLst/>
                <a:uLnTx/>
                <a:uFillTx/>
                <a:latin typeface="Century Gothic" panose="020B0502020202020204"/>
                <a:ea typeface="+mn-ea"/>
                <a:cs typeface="+mn-cs"/>
              </a:rPr>
              <a:t>Engage </a:t>
            </a: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in prayer.</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Prayer is the best known and most widely practiced example of meditation. Spoken and written prayers are found in most faith traditions.</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You can pray using your own words or read prayers written by others. Check the self-help section of your local bookstore for examples. Talk with your rabbi, priest, pastor or other spiritual leader about possible resources.</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Read and reflect.</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Many people report that they benefit from reading poems or sacred texts, and taking a few moments to quietly reflect on their meaning.</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You can also listen to sacred music, spoken words, or any music you find relaxing or inspiring. You may want to write your reflections in a journal or discuss them with a friend or spiritual leader.</a:t>
            </a:r>
          </a:p>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6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Focus your love and gratitude.</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 In this type of meditation, you focus your attention on a sacred image or being, weaving feelings of love, compassion and gratitude into your thoughts. You can also close your eyes and use your imagination or gaze at representations of the image.</a:t>
            </a:r>
          </a:p>
        </p:txBody>
      </p:sp>
      <p:grpSp>
        <p:nvGrpSpPr>
          <p:cNvPr id="2" name="Group 1"/>
          <p:cNvGrpSpPr/>
          <p:nvPr/>
        </p:nvGrpSpPr>
        <p:grpSpPr>
          <a:xfrm>
            <a:off x="0" y="0"/>
            <a:ext cx="12192000" cy="6858001"/>
            <a:chOff x="0" y="0"/>
            <a:chExt cx="12192000" cy="6858001"/>
          </a:xfrm>
        </p:grpSpPr>
        <p:sp>
          <p:nvSpPr>
            <p:cNvPr id="5" name="Rectangle 4"/>
            <p:cNvSpPr/>
            <p:nvPr/>
          </p:nvSpPr>
          <p:spPr>
            <a:xfrm>
              <a:off x="0" y="5416826"/>
              <a:ext cx="12192000" cy="14411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sp>
          <p:nvSpPr>
            <p:cNvPr id="6" name="Rectangle 5"/>
            <p:cNvSpPr/>
            <p:nvPr/>
          </p:nvSpPr>
          <p:spPr>
            <a:xfrm>
              <a:off x="11478126" y="0"/>
              <a:ext cx="216565" cy="6858001"/>
            </a:xfrm>
            <a:prstGeom prst="rect">
              <a:avLst/>
            </a:prstGeom>
            <a:gradFill flip="none" rotWithShape="1">
              <a:gsLst>
                <a:gs pos="0">
                  <a:srgbClr val="14A9A2">
                    <a:tint val="66000"/>
                    <a:satMod val="160000"/>
                  </a:srgbClr>
                </a:gs>
                <a:gs pos="50000">
                  <a:srgbClr val="14A9A2">
                    <a:tint val="44500"/>
                    <a:satMod val="160000"/>
                  </a:srgbClr>
                </a:gs>
                <a:gs pos="100000">
                  <a:srgbClr val="14A9A2">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grpSp>
      <p:sp>
        <p:nvSpPr>
          <p:cNvPr id="8" name="Title 1"/>
          <p:cNvSpPr txBox="1">
            <a:spLocks/>
          </p:cNvSpPr>
          <p:nvPr/>
        </p:nvSpPr>
        <p:spPr>
          <a:xfrm>
            <a:off x="534959" y="215900"/>
            <a:ext cx="10943167" cy="63927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0" kern="1200" spc="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14A9A2"/>
                </a:solidFill>
                <a:effectLst/>
                <a:uLnTx/>
                <a:uFillTx/>
                <a:latin typeface="Tahoma"/>
                <a:ea typeface="+mj-ea"/>
                <a:cs typeface="Arial" panose="020B0604020202020204" pitchFamily="34" charset="0"/>
              </a:rPr>
              <a:t>Everyday Ways to Practice Meditation Continued  </a:t>
            </a:r>
            <a:endParaRPr kumimoji="0" lang="en-US" sz="3600" b="0" i="0" u="none" strike="noStrike" kern="1200" cap="none" spc="0" normalizeH="0" baseline="0" noProof="0" dirty="0">
              <a:ln>
                <a:noFill/>
              </a:ln>
              <a:solidFill>
                <a:srgbClr val="14A9A2"/>
              </a:solidFill>
              <a:effectLst/>
              <a:uLnTx/>
              <a:uFillTx/>
              <a:latin typeface="Tahoma"/>
              <a:ea typeface="+mj-ea"/>
              <a:cs typeface="Arial" panose="020B0604020202020204" pitchFamily="34" charset="0"/>
            </a:endParaRPr>
          </a:p>
        </p:txBody>
      </p:sp>
      <p:sp>
        <p:nvSpPr>
          <p:cNvPr id="10" name="Rectangle 9"/>
          <p:cNvSpPr/>
          <p:nvPr/>
        </p:nvSpPr>
        <p:spPr>
          <a:xfrm>
            <a:off x="653496" y="925008"/>
            <a:ext cx="1855692" cy="107577"/>
          </a:xfrm>
          <a:prstGeom prst="rect">
            <a:avLst/>
          </a:prstGeom>
          <a:solidFill>
            <a:srgbClr val="5A5A5A"/>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0" cap="none" spc="0" normalizeH="0" baseline="0" noProof="0">
              <a:ln>
                <a:noFill/>
              </a:ln>
              <a:solidFill>
                <a:srgbClr val="5F5F5F"/>
              </a:solidFill>
              <a:effectLst/>
              <a:uLnTx/>
              <a:uFillTx/>
              <a:latin typeface="Montserrat Ligh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919" y="5738120"/>
            <a:ext cx="5912762" cy="798586"/>
          </a:xfrm>
          <a:prstGeom prst="rect">
            <a:avLst/>
          </a:prstGeom>
        </p:spPr>
      </p:pic>
    </p:spTree>
    <p:extLst>
      <p:ext uri="{BB962C8B-B14F-4D97-AF65-F5344CB8AC3E}">
        <p14:creationId xmlns:p14="http://schemas.microsoft.com/office/powerpoint/2010/main" val="430613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4959" y="1348801"/>
            <a:ext cx="10270787" cy="3118803"/>
          </a:xfrm>
          <a:prstGeom prst="rect">
            <a:avLst/>
          </a:prstGeom>
          <a:noFill/>
        </p:spPr>
        <p:txBody>
          <a:bodyPr wrap="square" rtlCol="0">
            <a:spAutoFit/>
          </a:bodyPr>
          <a:lstStyle/>
          <a:p>
            <a:pPr marL="342900" lvl="0" indent="-342900">
              <a:spcBef>
                <a:spcPts val="1000"/>
              </a:spcBef>
              <a:buClr>
                <a:srgbClr val="A53010"/>
              </a:buClr>
              <a:buFont typeface="Wingdings 3" charset="2"/>
              <a:buChar char=""/>
            </a:pPr>
            <a:r>
              <a:rPr lang="en-US" dirty="0">
                <a:solidFill>
                  <a:prstClr val="black">
                    <a:lumMod val="75000"/>
                    <a:lumOff val="25000"/>
                  </a:prstClr>
                </a:solidFill>
                <a:latin typeface="Century Gothic" panose="020B0502020202020204"/>
              </a:rPr>
              <a:t>Don't judge your meditation skills, which may only increase your stress. Meditation takes practice.</a:t>
            </a:r>
          </a:p>
          <a:p>
            <a:pPr marL="342900" lvl="0" indent="-342900">
              <a:spcBef>
                <a:spcPts val="1000"/>
              </a:spcBef>
              <a:buClr>
                <a:srgbClr val="A53010"/>
              </a:buClr>
              <a:buFont typeface="Wingdings 3" charset="2"/>
              <a:buChar char=""/>
            </a:pPr>
            <a:r>
              <a:rPr lang="en-US" dirty="0">
                <a:solidFill>
                  <a:prstClr val="black">
                    <a:lumMod val="75000"/>
                    <a:lumOff val="25000"/>
                  </a:prstClr>
                </a:solidFill>
                <a:latin typeface="Century Gothic" panose="020B0502020202020204"/>
              </a:rPr>
              <a:t>Keep in mind, for instance, that it's common for your mind to wander during meditation, no matter how long you've been practicing meditation. If you're meditating to calm your mind and your attention wanders, slowly return to the object, sensation or movement you're focusing on.</a:t>
            </a:r>
          </a:p>
          <a:p>
            <a:pPr marL="342900" lvl="0" indent="-342900">
              <a:spcBef>
                <a:spcPts val="1000"/>
              </a:spcBef>
              <a:buClr>
                <a:srgbClr val="A53010"/>
              </a:buClr>
              <a:buFont typeface="Wingdings 3" charset="2"/>
              <a:buChar char=""/>
            </a:pPr>
            <a:r>
              <a:rPr lang="en-US" dirty="0">
                <a:solidFill>
                  <a:prstClr val="black">
                    <a:lumMod val="75000"/>
                    <a:lumOff val="25000"/>
                  </a:prstClr>
                </a:solidFill>
                <a:latin typeface="Century Gothic" panose="020B0502020202020204"/>
              </a:rPr>
              <a:t>Experiment, and you'll likely find out what types of meditation work best for you and what you enjoy doing. Adapt meditation to your needs at the moment. Remember, there's no right way or wrong way to meditate. What matters is that meditation helps you reduce your stress and feel better overall.</a:t>
            </a:r>
          </a:p>
        </p:txBody>
      </p:sp>
      <p:grpSp>
        <p:nvGrpSpPr>
          <p:cNvPr id="2" name="Group 1"/>
          <p:cNvGrpSpPr/>
          <p:nvPr/>
        </p:nvGrpSpPr>
        <p:grpSpPr>
          <a:xfrm>
            <a:off x="0" y="0"/>
            <a:ext cx="12192000" cy="6858001"/>
            <a:chOff x="0" y="0"/>
            <a:chExt cx="12192000" cy="6858001"/>
          </a:xfrm>
        </p:grpSpPr>
        <p:sp>
          <p:nvSpPr>
            <p:cNvPr id="5" name="Rectangle 4"/>
            <p:cNvSpPr/>
            <p:nvPr/>
          </p:nvSpPr>
          <p:spPr>
            <a:xfrm>
              <a:off x="0" y="5416826"/>
              <a:ext cx="12192000" cy="14411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sp>
          <p:nvSpPr>
            <p:cNvPr id="6" name="Rectangle 5"/>
            <p:cNvSpPr/>
            <p:nvPr/>
          </p:nvSpPr>
          <p:spPr>
            <a:xfrm>
              <a:off x="11478126" y="0"/>
              <a:ext cx="216565" cy="6858001"/>
            </a:xfrm>
            <a:prstGeom prst="rect">
              <a:avLst/>
            </a:prstGeom>
            <a:gradFill flip="none" rotWithShape="1">
              <a:gsLst>
                <a:gs pos="0">
                  <a:srgbClr val="14A9A2">
                    <a:tint val="66000"/>
                    <a:satMod val="160000"/>
                  </a:srgbClr>
                </a:gs>
                <a:gs pos="50000">
                  <a:srgbClr val="14A9A2">
                    <a:tint val="44500"/>
                    <a:satMod val="160000"/>
                  </a:srgbClr>
                </a:gs>
                <a:gs pos="100000">
                  <a:srgbClr val="14A9A2">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grpSp>
      <p:sp>
        <p:nvSpPr>
          <p:cNvPr id="8" name="Title 1"/>
          <p:cNvSpPr txBox="1">
            <a:spLocks/>
          </p:cNvSpPr>
          <p:nvPr/>
        </p:nvSpPr>
        <p:spPr>
          <a:xfrm>
            <a:off x="534959" y="215900"/>
            <a:ext cx="10943167" cy="63927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0" kern="1200" spc="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14A9A2"/>
                </a:solidFill>
                <a:effectLst/>
                <a:uLnTx/>
                <a:uFillTx/>
                <a:latin typeface="Tahoma"/>
                <a:ea typeface="+mj-ea"/>
                <a:cs typeface="Arial" panose="020B0604020202020204" pitchFamily="34" charset="0"/>
              </a:rPr>
              <a:t>Building Your Meditation</a:t>
            </a:r>
            <a:r>
              <a:rPr kumimoji="0" lang="en-US" sz="3600" b="0" i="0" u="none" strike="noStrike" kern="1200" cap="none" spc="0" normalizeH="0" noProof="0" dirty="0" smtClean="0">
                <a:ln>
                  <a:noFill/>
                </a:ln>
                <a:solidFill>
                  <a:srgbClr val="14A9A2"/>
                </a:solidFill>
                <a:effectLst/>
                <a:uLnTx/>
                <a:uFillTx/>
                <a:latin typeface="Tahoma"/>
                <a:ea typeface="+mj-ea"/>
                <a:cs typeface="Arial" panose="020B0604020202020204" pitchFamily="34" charset="0"/>
              </a:rPr>
              <a:t> Skills</a:t>
            </a:r>
            <a:endParaRPr kumimoji="0" lang="en-US" sz="3600" b="0" i="0" u="none" strike="noStrike" kern="1200" cap="none" spc="0" normalizeH="0" baseline="0" noProof="0" dirty="0">
              <a:ln>
                <a:noFill/>
              </a:ln>
              <a:solidFill>
                <a:srgbClr val="14A9A2"/>
              </a:solidFill>
              <a:effectLst/>
              <a:uLnTx/>
              <a:uFillTx/>
              <a:latin typeface="Tahoma"/>
              <a:ea typeface="+mj-ea"/>
              <a:cs typeface="Arial" panose="020B0604020202020204" pitchFamily="34" charset="0"/>
            </a:endParaRPr>
          </a:p>
        </p:txBody>
      </p:sp>
      <p:sp>
        <p:nvSpPr>
          <p:cNvPr id="10" name="Rectangle 9"/>
          <p:cNvSpPr/>
          <p:nvPr/>
        </p:nvSpPr>
        <p:spPr>
          <a:xfrm>
            <a:off x="653496" y="925008"/>
            <a:ext cx="1855692" cy="107577"/>
          </a:xfrm>
          <a:prstGeom prst="rect">
            <a:avLst/>
          </a:prstGeom>
          <a:solidFill>
            <a:srgbClr val="5A5A5A"/>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0" cap="none" spc="0" normalizeH="0" baseline="0" noProof="0">
              <a:ln>
                <a:noFill/>
              </a:ln>
              <a:solidFill>
                <a:srgbClr val="5F5F5F"/>
              </a:solidFill>
              <a:effectLst/>
              <a:uLnTx/>
              <a:uFillTx/>
              <a:latin typeface="Montserrat Ligh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919" y="5738120"/>
            <a:ext cx="5912762" cy="798586"/>
          </a:xfrm>
          <a:prstGeom prst="rect">
            <a:avLst/>
          </a:prstGeom>
        </p:spPr>
      </p:pic>
    </p:spTree>
    <p:extLst>
      <p:ext uri="{BB962C8B-B14F-4D97-AF65-F5344CB8AC3E}">
        <p14:creationId xmlns:p14="http://schemas.microsoft.com/office/powerpoint/2010/main" val="1065004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4576" y="552080"/>
            <a:ext cx="10270787" cy="1077218"/>
          </a:xfrm>
          <a:prstGeom prst="rect">
            <a:avLst/>
          </a:prstGeom>
          <a:noFill/>
        </p:spPr>
        <p:txBody>
          <a:bodyPr wrap="square" rtlCol="0">
            <a:spAutoFit/>
          </a:bodyPr>
          <a:lstStyle/>
          <a:p>
            <a:pPr lvl="0">
              <a:spcBef>
                <a:spcPts val="1000"/>
              </a:spcBef>
              <a:buClr>
                <a:srgbClr val="A53010"/>
              </a:buClr>
            </a:pPr>
            <a:r>
              <a:rPr lang="en-US" sz="2200" dirty="0">
                <a:solidFill>
                  <a:prstClr val="black">
                    <a:lumMod val="85000"/>
                    <a:lumOff val="15000"/>
                  </a:prstClr>
                </a:solidFill>
                <a:latin typeface="Century Gothic" panose="020B0502020202020204"/>
                <a:ea typeface="+mj-ea"/>
                <a:cs typeface="+mj-cs"/>
                <a:hlinkClick r:id="rId3"/>
              </a:rPr>
              <a:t>https://www.youtube.com/watch?v=F6eFFCi12v8</a:t>
            </a:r>
            <a:r>
              <a:rPr lang="en-US" sz="2200" dirty="0">
                <a:solidFill>
                  <a:prstClr val="black">
                    <a:lumMod val="85000"/>
                    <a:lumOff val="15000"/>
                  </a:prstClr>
                </a:solidFill>
                <a:latin typeface="Century Gothic" panose="020B0502020202020204"/>
                <a:ea typeface="+mj-ea"/>
                <a:cs typeface="+mj-cs"/>
              </a:rPr>
              <a:t/>
            </a:r>
            <a:br>
              <a:rPr lang="en-US" sz="2200" dirty="0">
                <a:solidFill>
                  <a:prstClr val="black">
                    <a:lumMod val="85000"/>
                    <a:lumOff val="15000"/>
                  </a:prstClr>
                </a:solidFill>
                <a:latin typeface="Century Gothic" panose="020B0502020202020204"/>
                <a:ea typeface="+mj-ea"/>
                <a:cs typeface="+mj-cs"/>
              </a:rPr>
            </a:br>
            <a:r>
              <a:rPr lang="en-US" sz="2200" dirty="0">
                <a:solidFill>
                  <a:prstClr val="black">
                    <a:lumMod val="85000"/>
                    <a:lumOff val="15000"/>
                  </a:prstClr>
                </a:solidFill>
                <a:latin typeface="Century Gothic" panose="020B0502020202020204"/>
                <a:ea typeface="+mj-ea"/>
                <a:cs typeface="+mj-cs"/>
              </a:rPr>
              <a:t/>
            </a:r>
            <a:br>
              <a:rPr lang="en-US" sz="2200" dirty="0">
                <a:solidFill>
                  <a:prstClr val="black">
                    <a:lumMod val="85000"/>
                    <a:lumOff val="15000"/>
                  </a:prstClr>
                </a:solidFill>
                <a:latin typeface="Century Gothic" panose="020B0502020202020204"/>
                <a:ea typeface="+mj-ea"/>
                <a:cs typeface="+mj-cs"/>
              </a:rPr>
            </a:br>
            <a:r>
              <a:rPr lang="en-US" sz="2000" u="sng" dirty="0">
                <a:solidFill>
                  <a:prstClr val="black">
                    <a:lumMod val="85000"/>
                    <a:lumOff val="15000"/>
                  </a:prstClr>
                </a:solidFill>
                <a:latin typeface="Century Gothic" panose="020B0502020202020204"/>
                <a:ea typeface="+mj-ea"/>
                <a:cs typeface="+mj-cs"/>
                <a:hlinkClick r:id="rId4"/>
              </a:rPr>
              <a:t>https://www.youtube.com/watch?v=Xq_xOibJBDc</a:t>
            </a:r>
            <a:endParaRPr kumimoji="0" lang="en-US" sz="18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grpSp>
        <p:nvGrpSpPr>
          <p:cNvPr id="2" name="Group 1"/>
          <p:cNvGrpSpPr/>
          <p:nvPr/>
        </p:nvGrpSpPr>
        <p:grpSpPr>
          <a:xfrm>
            <a:off x="0" y="0"/>
            <a:ext cx="12192000" cy="6858001"/>
            <a:chOff x="0" y="0"/>
            <a:chExt cx="12192000" cy="6858001"/>
          </a:xfrm>
        </p:grpSpPr>
        <p:sp>
          <p:nvSpPr>
            <p:cNvPr id="5" name="Rectangle 4"/>
            <p:cNvSpPr/>
            <p:nvPr/>
          </p:nvSpPr>
          <p:spPr>
            <a:xfrm>
              <a:off x="0" y="5416826"/>
              <a:ext cx="12192000" cy="14411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sp>
          <p:nvSpPr>
            <p:cNvPr id="6" name="Rectangle 5"/>
            <p:cNvSpPr/>
            <p:nvPr/>
          </p:nvSpPr>
          <p:spPr>
            <a:xfrm>
              <a:off x="11478126" y="0"/>
              <a:ext cx="216565" cy="6858001"/>
            </a:xfrm>
            <a:prstGeom prst="rect">
              <a:avLst/>
            </a:prstGeom>
            <a:gradFill flip="none" rotWithShape="1">
              <a:gsLst>
                <a:gs pos="0">
                  <a:srgbClr val="14A9A2">
                    <a:tint val="66000"/>
                    <a:satMod val="160000"/>
                  </a:srgbClr>
                </a:gs>
                <a:gs pos="50000">
                  <a:srgbClr val="14A9A2">
                    <a:tint val="44500"/>
                    <a:satMod val="160000"/>
                  </a:srgbClr>
                </a:gs>
                <a:gs pos="100000">
                  <a:srgbClr val="14A9A2">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2919" y="5738120"/>
            <a:ext cx="5912762" cy="798586"/>
          </a:xfrm>
          <a:prstGeom prst="rect">
            <a:avLst/>
          </a:prstGeom>
        </p:spPr>
      </p:pic>
      <p:pic>
        <p:nvPicPr>
          <p:cNvPr id="7" name="Picture 6"/>
          <p:cNvPicPr>
            <a:picLocks noChangeAspect="1"/>
          </p:cNvPicPr>
          <p:nvPr/>
        </p:nvPicPr>
        <p:blipFill>
          <a:blip r:embed="rId6"/>
          <a:stretch>
            <a:fillRect/>
          </a:stretch>
        </p:blipFill>
        <p:spPr>
          <a:xfrm>
            <a:off x="3458054" y="1950592"/>
            <a:ext cx="4444369" cy="2956816"/>
          </a:xfrm>
          <a:prstGeom prst="rect">
            <a:avLst/>
          </a:prstGeom>
        </p:spPr>
      </p:pic>
    </p:spTree>
    <p:extLst>
      <p:ext uri="{BB962C8B-B14F-4D97-AF65-F5344CB8AC3E}">
        <p14:creationId xmlns:p14="http://schemas.microsoft.com/office/powerpoint/2010/main" val="2965979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1"/>
            <a:chOff x="0" y="0"/>
            <a:chExt cx="12192000" cy="6858001"/>
          </a:xfrm>
        </p:grpSpPr>
        <p:sp>
          <p:nvSpPr>
            <p:cNvPr id="5" name="Rectangle 4"/>
            <p:cNvSpPr/>
            <p:nvPr/>
          </p:nvSpPr>
          <p:spPr>
            <a:xfrm>
              <a:off x="0" y="5416826"/>
              <a:ext cx="12192000" cy="14411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sp>
          <p:nvSpPr>
            <p:cNvPr id="6" name="Rectangle 5"/>
            <p:cNvSpPr/>
            <p:nvPr/>
          </p:nvSpPr>
          <p:spPr>
            <a:xfrm>
              <a:off x="11478126" y="0"/>
              <a:ext cx="216565" cy="6858001"/>
            </a:xfrm>
            <a:prstGeom prst="rect">
              <a:avLst/>
            </a:prstGeom>
            <a:gradFill flip="none" rotWithShape="1">
              <a:gsLst>
                <a:gs pos="0">
                  <a:srgbClr val="14A9A2">
                    <a:tint val="66000"/>
                    <a:satMod val="160000"/>
                  </a:srgbClr>
                </a:gs>
                <a:gs pos="50000">
                  <a:srgbClr val="14A9A2">
                    <a:tint val="44500"/>
                    <a:satMod val="160000"/>
                  </a:srgbClr>
                </a:gs>
                <a:gs pos="100000">
                  <a:srgbClr val="14A9A2">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919" y="5738120"/>
            <a:ext cx="5912762" cy="798586"/>
          </a:xfrm>
          <a:prstGeom prst="rect">
            <a:avLst/>
          </a:prstGeom>
        </p:spPr>
      </p:pic>
      <p:sp>
        <p:nvSpPr>
          <p:cNvPr id="8" name="Title 1"/>
          <p:cNvSpPr txBox="1">
            <a:spLocks/>
          </p:cNvSpPr>
          <p:nvPr/>
        </p:nvSpPr>
        <p:spPr>
          <a:xfrm>
            <a:off x="534959" y="215900"/>
            <a:ext cx="10943167" cy="63927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0" kern="1200" spc="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14A9A2"/>
                </a:solidFill>
                <a:effectLst/>
                <a:uLnTx/>
                <a:uFillTx/>
                <a:latin typeface="Tahoma"/>
                <a:ea typeface="+mj-ea"/>
                <a:cs typeface="Arial" panose="020B0604020202020204" pitchFamily="34" charset="0"/>
              </a:rPr>
              <a:t>Questions?</a:t>
            </a:r>
            <a:endParaRPr kumimoji="0" lang="en-US" sz="3600" b="0" i="0" u="none" strike="noStrike" kern="1200" cap="none" spc="0" normalizeH="0" baseline="0" noProof="0" dirty="0">
              <a:ln>
                <a:noFill/>
              </a:ln>
              <a:solidFill>
                <a:srgbClr val="14A9A2"/>
              </a:solidFill>
              <a:effectLst/>
              <a:uLnTx/>
              <a:uFillTx/>
              <a:latin typeface="Tahoma"/>
              <a:ea typeface="+mj-ea"/>
              <a:cs typeface="Arial" panose="020B0604020202020204" pitchFamily="34" charset="0"/>
            </a:endParaRPr>
          </a:p>
        </p:txBody>
      </p:sp>
      <p:sp>
        <p:nvSpPr>
          <p:cNvPr id="10" name="Rectangle 9"/>
          <p:cNvSpPr/>
          <p:nvPr/>
        </p:nvSpPr>
        <p:spPr>
          <a:xfrm>
            <a:off x="534959" y="1038602"/>
            <a:ext cx="8609041" cy="1985159"/>
          </a:xfrm>
          <a:prstGeom prst="rect">
            <a:avLst/>
          </a:prstGeom>
        </p:spPr>
        <p:txBody>
          <a:bodyPr wrap="square">
            <a:spAutoFit/>
          </a:bodyPr>
          <a:lstStyle/>
          <a:p>
            <a:pPr lvl="0" algn="ctr">
              <a:spcBef>
                <a:spcPts val="1000"/>
              </a:spcBef>
              <a:buClr>
                <a:srgbClr val="A53010"/>
              </a:buClr>
            </a:pPr>
            <a:r>
              <a:rPr lang="en-US" dirty="0" smtClean="0">
                <a:solidFill>
                  <a:prstClr val="black">
                    <a:lumMod val="75000"/>
                    <a:lumOff val="25000"/>
                  </a:prstClr>
                </a:solidFill>
                <a:latin typeface="Century Gothic" panose="020B0502020202020204"/>
              </a:rPr>
              <a:t>Emilia Marton, MA, LPC, LLP, ADS, ACTP, ACLL, GAC</a:t>
            </a:r>
          </a:p>
          <a:p>
            <a:pPr lvl="0" algn="ctr">
              <a:spcBef>
                <a:spcPts val="1000"/>
              </a:spcBef>
              <a:buClr>
                <a:srgbClr val="A53010"/>
              </a:buClr>
            </a:pPr>
            <a:r>
              <a:rPr lang="en-US" dirty="0" smtClean="0">
                <a:solidFill>
                  <a:prstClr val="black">
                    <a:lumMod val="75000"/>
                    <a:lumOff val="25000"/>
                  </a:prstClr>
                </a:solidFill>
                <a:latin typeface="Century Gothic" panose="020B0502020202020204"/>
                <a:hlinkClick r:id="rId4"/>
              </a:rPr>
              <a:t>Emilia.Marton@nhbp.org</a:t>
            </a:r>
            <a:r>
              <a:rPr lang="en-US" dirty="0" smtClean="0">
                <a:solidFill>
                  <a:prstClr val="black">
                    <a:lumMod val="75000"/>
                    <a:lumOff val="25000"/>
                  </a:prstClr>
                </a:solidFill>
                <a:latin typeface="Century Gothic" panose="020B0502020202020204"/>
              </a:rPr>
              <a:t>  </a:t>
            </a:r>
          </a:p>
          <a:p>
            <a:pPr marL="342900" lvl="0" indent="-342900">
              <a:spcBef>
                <a:spcPts val="1000"/>
              </a:spcBef>
              <a:buClr>
                <a:srgbClr val="A53010"/>
              </a:buClr>
              <a:buFont typeface="Wingdings 3" charset="2"/>
              <a:buChar char=""/>
            </a:pPr>
            <a:endParaRPr lang="en-US" dirty="0">
              <a:solidFill>
                <a:prstClr val="black">
                  <a:lumMod val="75000"/>
                  <a:lumOff val="25000"/>
                </a:prstClr>
              </a:solidFill>
              <a:latin typeface="Century Gothic" panose="020B0502020202020204"/>
            </a:endParaRPr>
          </a:p>
          <a:p>
            <a:pPr lvl="0" algn="ctr">
              <a:spcBef>
                <a:spcPts val="1000"/>
              </a:spcBef>
              <a:buClr>
                <a:srgbClr val="A53010"/>
              </a:buClr>
            </a:pPr>
            <a:r>
              <a:rPr lang="en-US" sz="4400" dirty="0" err="1" smtClean="0">
                <a:solidFill>
                  <a:prstClr val="black">
                    <a:lumMod val="75000"/>
                    <a:lumOff val="25000"/>
                  </a:prstClr>
                </a:solidFill>
                <a:latin typeface="Blackadder ITC" panose="04020505051007020D02" pitchFamily="82" charset="0"/>
              </a:rPr>
              <a:t>Migwech</a:t>
            </a:r>
            <a:r>
              <a:rPr lang="en-US" sz="4400" dirty="0" smtClean="0">
                <a:solidFill>
                  <a:prstClr val="black">
                    <a:lumMod val="75000"/>
                    <a:lumOff val="25000"/>
                  </a:prstClr>
                </a:solidFill>
                <a:latin typeface="Blackadder ITC" panose="04020505051007020D02" pitchFamily="82" charset="0"/>
              </a:rPr>
              <a:t>! </a:t>
            </a:r>
            <a:endParaRPr lang="en-US" sz="4400" dirty="0">
              <a:solidFill>
                <a:prstClr val="black">
                  <a:lumMod val="75000"/>
                  <a:lumOff val="25000"/>
                </a:prstClr>
              </a:solidFill>
              <a:latin typeface="Blackadder ITC" panose="04020505051007020D02" pitchFamily="82" charset="0"/>
            </a:endParaRPr>
          </a:p>
        </p:txBody>
      </p:sp>
    </p:spTree>
    <p:extLst>
      <p:ext uri="{BB962C8B-B14F-4D97-AF65-F5344CB8AC3E}">
        <p14:creationId xmlns:p14="http://schemas.microsoft.com/office/powerpoint/2010/main" val="322236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40315"/>
            <a:ext cx="12192000" cy="817685"/>
          </a:xfrm>
          <a:prstGeom prst="rect">
            <a:avLst/>
          </a:prstGeom>
          <a:solidFill>
            <a:srgbClr val="5A5A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A5A5A"/>
              </a:solidFill>
              <a:effectLst/>
              <a:uLnTx/>
              <a:uFillTx/>
              <a:latin typeface="Tahoma"/>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656" y="6198697"/>
            <a:ext cx="3708825" cy="500919"/>
          </a:xfrm>
          <a:prstGeom prst="rect">
            <a:avLst/>
          </a:prstGeom>
        </p:spPr>
      </p:pic>
      <p:pic>
        <p:nvPicPr>
          <p:cNvPr id="8" name="Picture 2" descr="Image result for Meditation pictu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1461" y="259980"/>
            <a:ext cx="5516686" cy="55166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705474" y="3148561"/>
            <a:ext cx="6096000" cy="2308324"/>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smtClean="0">
                <a:ln>
                  <a:noFill/>
                </a:ln>
                <a:solidFill>
                  <a:prstClr val="white"/>
                </a:solidFill>
                <a:effectLst/>
                <a:uLnTx/>
                <a:uFillTx/>
                <a:latin typeface="Century Gothic" panose="020B0502020202020204"/>
                <a:ea typeface="+mj-ea"/>
                <a:cs typeface="+mj-cs"/>
              </a:rPr>
              <a:t>Meditation</a:t>
            </a:r>
            <a:r>
              <a:rPr kumimoji="0" lang="en-US" sz="2400" b="0" i="0" u="none" strike="noStrike" kern="0" cap="none" spc="0" normalizeH="0" baseline="0" noProof="0" dirty="0" smtClean="0">
                <a:ln>
                  <a:noFill/>
                </a:ln>
                <a:solidFill>
                  <a:prstClr val="black">
                    <a:lumMod val="85000"/>
                    <a:lumOff val="15000"/>
                  </a:prstClr>
                </a:solidFill>
                <a:effectLst/>
                <a:uLnTx/>
                <a:uFillTx/>
                <a:latin typeface="Century Gothic" panose="020B0502020202020204"/>
                <a:ea typeface="+mj-ea"/>
                <a:cs typeface="+mj-cs"/>
              </a:rPr>
              <a:t/>
            </a:r>
            <a:br>
              <a:rPr kumimoji="0" lang="en-US" sz="2400" b="0" i="0" u="none" strike="noStrike" kern="0" cap="none" spc="0" normalizeH="0" baseline="0" noProof="0" dirty="0" smtClean="0">
                <a:ln>
                  <a:noFill/>
                </a:ln>
                <a:solidFill>
                  <a:prstClr val="black">
                    <a:lumMod val="85000"/>
                    <a:lumOff val="15000"/>
                  </a:prstClr>
                </a:solidFill>
                <a:effectLst/>
                <a:uLnTx/>
                <a:uFillTx/>
                <a:latin typeface="Century Gothic" panose="020B0502020202020204"/>
                <a:ea typeface="+mj-ea"/>
                <a:cs typeface="+mj-cs"/>
              </a:rPr>
            </a:br>
            <a:r>
              <a:rPr kumimoji="0" lang="en-US" sz="2400" b="0" i="0" u="none" strike="noStrike" kern="0" cap="none" spc="0" normalizeH="0" baseline="0" noProof="0" dirty="0" smtClean="0">
                <a:ln>
                  <a:noFill/>
                </a:ln>
                <a:solidFill>
                  <a:prstClr val="white"/>
                </a:solidFill>
                <a:effectLst/>
                <a:uLnTx/>
                <a:uFillTx/>
                <a:latin typeface="Century Gothic" panose="020B0502020202020204"/>
                <a:ea typeface="+mj-ea"/>
                <a:cs typeface="+mj-cs"/>
              </a:rPr>
              <a:t>A simple, fast way to reduce stress</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200" b="1" kern="0" dirty="0" smtClean="0">
              <a:solidFill>
                <a:schemeClr val="bg1"/>
              </a:solidFill>
              <a:latin typeface="Century Gothic" panose="020B0502020202020204"/>
              <a:ea typeface="+mj-ea"/>
              <a:cs typeface="+mj-c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smtClean="0">
                <a:solidFill>
                  <a:schemeClr val="bg1"/>
                </a:solidFill>
                <a:latin typeface="Century Gothic" panose="020B0502020202020204"/>
                <a:ea typeface="+mj-ea"/>
                <a:cs typeface="+mj-cs"/>
              </a:rPr>
              <a:t>PRESENTED </a:t>
            </a:r>
            <a:r>
              <a:rPr lang="en-US" sz="1200" b="1" kern="0" dirty="0" smtClean="0">
                <a:solidFill>
                  <a:schemeClr val="bg1"/>
                </a:solidFill>
                <a:latin typeface="Century Gothic" panose="020B0502020202020204"/>
                <a:ea typeface="+mj-ea"/>
                <a:cs typeface="+mj-cs"/>
              </a:rPr>
              <a:t>BY: </a:t>
            </a:r>
          </a:p>
          <a:p>
            <a:pPr algn="ctr" defTabSz="914400">
              <a:defRPr/>
            </a:pPr>
            <a:r>
              <a:rPr lang="en-US" sz="1200" b="1" dirty="0">
                <a:solidFill>
                  <a:schemeClr val="bg1"/>
                </a:solidFill>
                <a:latin typeface="Century Gothic" panose="020B0502020202020204"/>
              </a:rPr>
              <a:t>Emilia Marton, MA, LPC, LLP, ADS, ACTP, ACLL, GAC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4011686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8779" y="1690688"/>
            <a:ext cx="9541042" cy="3672800"/>
          </a:xfrm>
          <a:prstGeom prst="rect">
            <a:avLst/>
          </a:prstGeom>
          <a:noFill/>
        </p:spPr>
        <p:txBody>
          <a:bodyPr wrap="square" rtlCol="0">
            <a:spAutoFit/>
          </a:bodyPr>
          <a:lstStyle/>
          <a:p>
            <a:pPr marL="342900" lvl="0" indent="-342900">
              <a:spcBef>
                <a:spcPts val="1000"/>
              </a:spcBef>
              <a:buClr>
                <a:srgbClr val="A53010"/>
              </a:buClr>
              <a:buFont typeface="Wingdings 3" charset="2"/>
              <a:buChar char=""/>
            </a:pPr>
            <a:r>
              <a:rPr lang="en-US" sz="2400">
                <a:solidFill>
                  <a:prstClr val="black">
                    <a:lumMod val="75000"/>
                    <a:lumOff val="25000"/>
                  </a:prstClr>
                </a:solidFill>
                <a:latin typeface="Century Gothic" panose="020B0502020202020204"/>
              </a:rPr>
              <a:t>If stress has you anxious, tense and worried, consider trying meditation. Spending even a few minutes in meditation can restore your calm and inner peace.</a:t>
            </a:r>
          </a:p>
          <a:p>
            <a:pPr marL="342900" lvl="0" indent="-342900">
              <a:spcBef>
                <a:spcPts val="1000"/>
              </a:spcBef>
              <a:buClr>
                <a:srgbClr val="A53010"/>
              </a:buClr>
              <a:buFont typeface="Wingdings 3" charset="2"/>
              <a:buChar char=""/>
            </a:pPr>
            <a:r>
              <a:rPr lang="en-US" sz="2400">
                <a:solidFill>
                  <a:prstClr val="black">
                    <a:lumMod val="75000"/>
                    <a:lumOff val="25000"/>
                  </a:prstClr>
                </a:solidFill>
                <a:latin typeface="Century Gothic" panose="020B0502020202020204"/>
              </a:rPr>
              <a:t>Anyone can practice meditation. It's simple and inexpensive, and it doesn't require any special equipment.</a:t>
            </a:r>
          </a:p>
          <a:p>
            <a:pPr marL="342900" lvl="0" indent="-342900">
              <a:spcBef>
                <a:spcPts val="1000"/>
              </a:spcBef>
              <a:buClr>
                <a:srgbClr val="A53010"/>
              </a:buClr>
              <a:buFont typeface="Wingdings 3" charset="2"/>
              <a:buChar char=""/>
            </a:pPr>
            <a:r>
              <a:rPr lang="en-US" sz="2400">
                <a:solidFill>
                  <a:prstClr val="black">
                    <a:lumMod val="75000"/>
                    <a:lumOff val="25000"/>
                  </a:prstClr>
                </a:solidFill>
                <a:latin typeface="Century Gothic" panose="020B0502020202020204"/>
              </a:rPr>
              <a:t>And you can practice meditation wherever you are — whether you're out for a walk, riding the bus, waiting at the doctor's office or even in the middle of a difficult business meeting.</a:t>
            </a:r>
            <a:endParaRPr lang="en-US" sz="2400" dirty="0">
              <a:solidFill>
                <a:prstClr val="black">
                  <a:lumMod val="75000"/>
                  <a:lumOff val="25000"/>
                </a:prstClr>
              </a:solidFill>
              <a:latin typeface="Century Gothic" panose="020B0502020202020204"/>
            </a:endParaRPr>
          </a:p>
        </p:txBody>
      </p:sp>
      <p:grpSp>
        <p:nvGrpSpPr>
          <p:cNvPr id="2" name="Group 1"/>
          <p:cNvGrpSpPr/>
          <p:nvPr/>
        </p:nvGrpSpPr>
        <p:grpSpPr>
          <a:xfrm>
            <a:off x="0" y="0"/>
            <a:ext cx="12192000" cy="6858001"/>
            <a:chOff x="0" y="0"/>
            <a:chExt cx="12192000" cy="6858001"/>
          </a:xfrm>
        </p:grpSpPr>
        <p:sp>
          <p:nvSpPr>
            <p:cNvPr id="5" name="Rectangle 4"/>
            <p:cNvSpPr/>
            <p:nvPr/>
          </p:nvSpPr>
          <p:spPr>
            <a:xfrm>
              <a:off x="0" y="5416826"/>
              <a:ext cx="12192000" cy="14411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sp>
          <p:nvSpPr>
            <p:cNvPr id="6" name="Rectangle 5"/>
            <p:cNvSpPr/>
            <p:nvPr/>
          </p:nvSpPr>
          <p:spPr>
            <a:xfrm>
              <a:off x="11478126" y="0"/>
              <a:ext cx="216565" cy="6858001"/>
            </a:xfrm>
            <a:prstGeom prst="rect">
              <a:avLst/>
            </a:prstGeom>
            <a:gradFill flip="none" rotWithShape="1">
              <a:gsLst>
                <a:gs pos="0">
                  <a:srgbClr val="14A9A2">
                    <a:tint val="66000"/>
                    <a:satMod val="160000"/>
                  </a:srgbClr>
                </a:gs>
                <a:gs pos="50000">
                  <a:srgbClr val="14A9A2">
                    <a:tint val="44500"/>
                    <a:satMod val="160000"/>
                  </a:srgbClr>
                </a:gs>
                <a:gs pos="100000">
                  <a:srgbClr val="14A9A2">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grpSp>
      <p:sp>
        <p:nvSpPr>
          <p:cNvPr id="8" name="Title 1"/>
          <p:cNvSpPr txBox="1">
            <a:spLocks/>
          </p:cNvSpPr>
          <p:nvPr/>
        </p:nvSpPr>
        <p:spPr>
          <a:xfrm>
            <a:off x="534959" y="215900"/>
            <a:ext cx="10943167" cy="63927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0" kern="1200" spc="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rgbClr val="14A9A2"/>
              </a:solidFill>
              <a:effectLst/>
              <a:uLnTx/>
              <a:uFillTx/>
              <a:latin typeface="Tahoma"/>
              <a:ea typeface="+mj-ea"/>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919" y="5738120"/>
            <a:ext cx="5912762" cy="798586"/>
          </a:xfrm>
          <a:prstGeom prst="rect">
            <a:avLst/>
          </a:prstGeom>
        </p:spPr>
      </p:pic>
      <p:sp>
        <p:nvSpPr>
          <p:cNvPr id="7" name="Rectangle 6"/>
          <p:cNvSpPr/>
          <p:nvPr/>
        </p:nvSpPr>
        <p:spPr>
          <a:xfrm>
            <a:off x="913625" y="351859"/>
            <a:ext cx="10067192" cy="133882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smtClean="0">
                <a:ln>
                  <a:noFill/>
                </a:ln>
                <a:solidFill>
                  <a:srgbClr val="A53010"/>
                </a:solidFill>
                <a:effectLst/>
                <a:uLnTx/>
                <a:uFillTx/>
                <a:latin typeface="Century Gothic" panose="020B0502020202020204"/>
                <a:ea typeface="+mj-ea"/>
                <a:cs typeface="+mj-cs"/>
              </a:rPr>
              <a:t>Meditation can wipe away the day's stress, bringing with it inner peace. See how you can easily learn to practice meditation whenever you need it most.</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812225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8779" y="1690688"/>
            <a:ext cx="9541042" cy="2564805"/>
          </a:xfrm>
          <a:prstGeom prst="rect">
            <a:avLst/>
          </a:prstGeom>
          <a:noFill/>
        </p:spPr>
        <p:txBody>
          <a:bodyPr wrap="square" rtlCol="0">
            <a:spAutoFit/>
          </a:bodyPr>
          <a:lstStyle/>
          <a:p>
            <a:pPr marL="342900" lvl="0" indent="-342900">
              <a:spcBef>
                <a:spcPts val="1000"/>
              </a:spcBef>
              <a:buClr>
                <a:srgbClr val="A53010"/>
              </a:buClr>
              <a:buFont typeface="Wingdings 3" charset="2"/>
              <a:buChar char=""/>
            </a:pPr>
            <a:r>
              <a:rPr lang="en-US">
                <a:solidFill>
                  <a:prstClr val="black">
                    <a:lumMod val="75000"/>
                    <a:lumOff val="25000"/>
                  </a:prstClr>
                </a:solidFill>
                <a:latin typeface="Century Gothic" panose="020B0502020202020204"/>
              </a:rPr>
              <a:t>Meditation has been practiced for thousands of years. Meditation originally was meant to help deepen understanding of the sacred and mystical forces of life. These days, meditation is commonly used for relaxation and stress reduction.</a:t>
            </a:r>
          </a:p>
          <a:p>
            <a:pPr marL="342900" lvl="0" indent="-342900">
              <a:spcBef>
                <a:spcPts val="1000"/>
              </a:spcBef>
              <a:buClr>
                <a:srgbClr val="A53010"/>
              </a:buClr>
              <a:buFont typeface="Wingdings 3" charset="2"/>
              <a:buChar char=""/>
            </a:pPr>
            <a:r>
              <a:rPr lang="en-US">
                <a:solidFill>
                  <a:prstClr val="black">
                    <a:lumMod val="75000"/>
                    <a:lumOff val="25000"/>
                  </a:prstClr>
                </a:solidFill>
                <a:latin typeface="Century Gothic" panose="020B0502020202020204"/>
              </a:rPr>
              <a:t>Meditation is considered a type of mind-body complementary medicine. Meditation can produce a deep state of relaxation and a tranquil mind.</a:t>
            </a:r>
          </a:p>
          <a:p>
            <a:pPr marL="342900" lvl="0" indent="-342900">
              <a:spcBef>
                <a:spcPts val="1000"/>
              </a:spcBef>
              <a:buClr>
                <a:srgbClr val="A53010"/>
              </a:buClr>
              <a:buFont typeface="Wingdings 3" charset="2"/>
              <a:buChar char=""/>
            </a:pPr>
            <a:r>
              <a:rPr lang="en-US">
                <a:solidFill>
                  <a:prstClr val="black">
                    <a:lumMod val="75000"/>
                    <a:lumOff val="25000"/>
                  </a:prstClr>
                </a:solidFill>
                <a:latin typeface="Century Gothic" panose="020B0502020202020204"/>
              </a:rPr>
              <a:t>During meditation, you focus your attention and eliminate the stream of jumbled thoughts that may be crowding your mind and causing stress. This process may result in enhanced physical and emotional well-being.</a:t>
            </a:r>
            <a:endParaRPr lang="en-US" dirty="0">
              <a:solidFill>
                <a:prstClr val="black">
                  <a:lumMod val="75000"/>
                  <a:lumOff val="25000"/>
                </a:prstClr>
              </a:solidFill>
              <a:latin typeface="Century Gothic" panose="020B0502020202020204"/>
            </a:endParaRPr>
          </a:p>
        </p:txBody>
      </p:sp>
      <p:grpSp>
        <p:nvGrpSpPr>
          <p:cNvPr id="2" name="Group 1"/>
          <p:cNvGrpSpPr/>
          <p:nvPr/>
        </p:nvGrpSpPr>
        <p:grpSpPr>
          <a:xfrm>
            <a:off x="0" y="0"/>
            <a:ext cx="12192000" cy="6858001"/>
            <a:chOff x="0" y="0"/>
            <a:chExt cx="12192000" cy="6858001"/>
          </a:xfrm>
        </p:grpSpPr>
        <p:sp>
          <p:nvSpPr>
            <p:cNvPr id="5" name="Rectangle 4"/>
            <p:cNvSpPr/>
            <p:nvPr/>
          </p:nvSpPr>
          <p:spPr>
            <a:xfrm>
              <a:off x="0" y="5416826"/>
              <a:ext cx="12192000" cy="14411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sp>
          <p:nvSpPr>
            <p:cNvPr id="6" name="Rectangle 5"/>
            <p:cNvSpPr/>
            <p:nvPr/>
          </p:nvSpPr>
          <p:spPr>
            <a:xfrm>
              <a:off x="11478126" y="0"/>
              <a:ext cx="216565" cy="6858001"/>
            </a:xfrm>
            <a:prstGeom prst="rect">
              <a:avLst/>
            </a:prstGeom>
            <a:gradFill flip="none" rotWithShape="1">
              <a:gsLst>
                <a:gs pos="0">
                  <a:srgbClr val="14A9A2">
                    <a:tint val="66000"/>
                    <a:satMod val="160000"/>
                  </a:srgbClr>
                </a:gs>
                <a:gs pos="50000">
                  <a:srgbClr val="14A9A2">
                    <a:tint val="44500"/>
                    <a:satMod val="160000"/>
                  </a:srgbClr>
                </a:gs>
                <a:gs pos="100000">
                  <a:srgbClr val="14A9A2">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grpSp>
      <p:sp>
        <p:nvSpPr>
          <p:cNvPr id="8" name="Title 1"/>
          <p:cNvSpPr txBox="1">
            <a:spLocks/>
          </p:cNvSpPr>
          <p:nvPr/>
        </p:nvSpPr>
        <p:spPr>
          <a:xfrm>
            <a:off x="534959" y="215900"/>
            <a:ext cx="10943167" cy="63927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0" kern="1200" spc="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solidFill>
                  <a:srgbClr val="14A9A2"/>
                </a:solidFill>
                <a:latin typeface="Tahoma"/>
                <a:cs typeface="Arial" panose="020B0604020202020204" pitchFamily="34" charset="0"/>
              </a:rPr>
              <a:t>Understanding Meditation</a:t>
            </a:r>
            <a:endParaRPr kumimoji="0" lang="en-US" sz="3600" b="0" i="0" u="none" strike="noStrike" kern="1200" cap="none" spc="0" normalizeH="0" baseline="0" noProof="0" dirty="0">
              <a:ln>
                <a:noFill/>
              </a:ln>
              <a:solidFill>
                <a:srgbClr val="14A9A2"/>
              </a:solidFill>
              <a:effectLst/>
              <a:uLnTx/>
              <a:uFillTx/>
              <a:latin typeface="Tahoma"/>
              <a:ea typeface="+mj-ea"/>
              <a:cs typeface="Arial" panose="020B0604020202020204" pitchFamily="34" charset="0"/>
            </a:endParaRPr>
          </a:p>
        </p:txBody>
      </p:sp>
      <p:sp>
        <p:nvSpPr>
          <p:cNvPr id="10" name="Rectangle 9"/>
          <p:cNvSpPr/>
          <p:nvPr/>
        </p:nvSpPr>
        <p:spPr>
          <a:xfrm>
            <a:off x="653496" y="925008"/>
            <a:ext cx="1855692" cy="107577"/>
          </a:xfrm>
          <a:prstGeom prst="rect">
            <a:avLst/>
          </a:prstGeom>
          <a:solidFill>
            <a:srgbClr val="5A5A5A"/>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0" cap="none" spc="0" normalizeH="0" baseline="0" noProof="0">
              <a:ln>
                <a:noFill/>
              </a:ln>
              <a:solidFill>
                <a:srgbClr val="5F5F5F"/>
              </a:solidFill>
              <a:effectLst/>
              <a:uLnTx/>
              <a:uFillTx/>
              <a:latin typeface="Montserrat Ligh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919" y="5738120"/>
            <a:ext cx="5912762" cy="798586"/>
          </a:xfrm>
          <a:prstGeom prst="rect">
            <a:avLst/>
          </a:prstGeom>
        </p:spPr>
      </p:pic>
    </p:spTree>
    <p:extLst>
      <p:ext uri="{BB962C8B-B14F-4D97-AF65-F5344CB8AC3E}">
        <p14:creationId xmlns:p14="http://schemas.microsoft.com/office/powerpoint/2010/main" val="1595656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8779" y="1690688"/>
            <a:ext cx="9541042" cy="3303468"/>
          </a:xfrm>
          <a:prstGeom prst="rect">
            <a:avLst/>
          </a:prstGeom>
          <a:noFill/>
        </p:spPr>
        <p:txBody>
          <a:bodyPr wrap="square" rtlCol="0">
            <a:spAutoFit/>
          </a:bodyPr>
          <a:lstStyle/>
          <a:p>
            <a:pPr marL="342900" lvl="0" indent="-342900">
              <a:spcBef>
                <a:spcPts val="1000"/>
              </a:spcBef>
              <a:buClr>
                <a:srgbClr val="A53010"/>
              </a:buClr>
              <a:buFont typeface="Wingdings 3" charset="2"/>
              <a:buChar char=""/>
            </a:pPr>
            <a:r>
              <a:rPr lang="en-US" sz="2400">
                <a:solidFill>
                  <a:prstClr val="black">
                    <a:lumMod val="75000"/>
                    <a:lumOff val="25000"/>
                  </a:prstClr>
                </a:solidFill>
                <a:latin typeface="Century Gothic" panose="020B0502020202020204"/>
              </a:rPr>
              <a:t>Meditation can give you a sense of calm, peace and balance that can benefit both your emotional well-being and your overall health.</a:t>
            </a:r>
          </a:p>
          <a:p>
            <a:pPr lvl="0">
              <a:spcBef>
                <a:spcPts val="1000"/>
              </a:spcBef>
              <a:buClr>
                <a:srgbClr val="A53010"/>
              </a:buClr>
            </a:pPr>
            <a:endParaRPr lang="en-US" sz="2400">
              <a:solidFill>
                <a:prstClr val="black">
                  <a:lumMod val="75000"/>
                  <a:lumOff val="25000"/>
                </a:prstClr>
              </a:solidFill>
              <a:latin typeface="Century Gothic" panose="020B0502020202020204"/>
            </a:endParaRPr>
          </a:p>
          <a:p>
            <a:pPr marL="342900" lvl="0" indent="-342900">
              <a:spcBef>
                <a:spcPts val="1000"/>
              </a:spcBef>
              <a:buClr>
                <a:srgbClr val="A53010"/>
              </a:buClr>
              <a:buFont typeface="Wingdings 3" charset="2"/>
              <a:buChar char=""/>
            </a:pPr>
            <a:r>
              <a:rPr lang="en-US" sz="2400">
                <a:solidFill>
                  <a:prstClr val="black">
                    <a:lumMod val="75000"/>
                    <a:lumOff val="25000"/>
                  </a:prstClr>
                </a:solidFill>
                <a:latin typeface="Century Gothic" panose="020B0502020202020204"/>
              </a:rPr>
              <a:t>These benefits don't end when your meditation session ends. Meditation can help carry you more calmly through your day and may help you manage symptoms of certain medical conditions.</a:t>
            </a:r>
            <a:endParaRPr lang="en-US" sz="2400" dirty="0">
              <a:solidFill>
                <a:prstClr val="black">
                  <a:lumMod val="75000"/>
                  <a:lumOff val="25000"/>
                </a:prstClr>
              </a:solidFill>
              <a:latin typeface="Century Gothic" panose="020B0502020202020204"/>
            </a:endParaRPr>
          </a:p>
        </p:txBody>
      </p:sp>
      <p:grpSp>
        <p:nvGrpSpPr>
          <p:cNvPr id="2" name="Group 1"/>
          <p:cNvGrpSpPr/>
          <p:nvPr/>
        </p:nvGrpSpPr>
        <p:grpSpPr>
          <a:xfrm>
            <a:off x="0" y="0"/>
            <a:ext cx="12192000" cy="6858001"/>
            <a:chOff x="0" y="0"/>
            <a:chExt cx="12192000" cy="6858001"/>
          </a:xfrm>
        </p:grpSpPr>
        <p:sp>
          <p:nvSpPr>
            <p:cNvPr id="5" name="Rectangle 4"/>
            <p:cNvSpPr/>
            <p:nvPr/>
          </p:nvSpPr>
          <p:spPr>
            <a:xfrm>
              <a:off x="0" y="5416826"/>
              <a:ext cx="12192000" cy="14411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sp>
          <p:nvSpPr>
            <p:cNvPr id="6" name="Rectangle 5"/>
            <p:cNvSpPr/>
            <p:nvPr/>
          </p:nvSpPr>
          <p:spPr>
            <a:xfrm>
              <a:off x="11478126" y="0"/>
              <a:ext cx="216565" cy="6858001"/>
            </a:xfrm>
            <a:prstGeom prst="rect">
              <a:avLst/>
            </a:prstGeom>
            <a:gradFill flip="none" rotWithShape="1">
              <a:gsLst>
                <a:gs pos="0">
                  <a:srgbClr val="14A9A2">
                    <a:tint val="66000"/>
                    <a:satMod val="160000"/>
                  </a:srgbClr>
                </a:gs>
                <a:gs pos="50000">
                  <a:srgbClr val="14A9A2">
                    <a:tint val="44500"/>
                    <a:satMod val="160000"/>
                  </a:srgbClr>
                </a:gs>
                <a:gs pos="100000">
                  <a:srgbClr val="14A9A2">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grpSp>
      <p:sp>
        <p:nvSpPr>
          <p:cNvPr id="8" name="Title 1"/>
          <p:cNvSpPr txBox="1">
            <a:spLocks/>
          </p:cNvSpPr>
          <p:nvPr/>
        </p:nvSpPr>
        <p:spPr>
          <a:xfrm>
            <a:off x="534959" y="215900"/>
            <a:ext cx="10943167" cy="63927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0" kern="1200" spc="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14A9A2"/>
                </a:solidFill>
                <a:effectLst/>
                <a:uLnTx/>
                <a:uFillTx/>
                <a:latin typeface="Tahoma"/>
                <a:ea typeface="+mj-ea"/>
                <a:cs typeface="Arial" panose="020B0604020202020204" pitchFamily="34" charset="0"/>
              </a:rPr>
              <a:t>Benefits of Meditation</a:t>
            </a:r>
            <a:endParaRPr kumimoji="0" lang="en-US" sz="3600" b="0" i="0" u="none" strike="noStrike" kern="1200" cap="none" spc="0" normalizeH="0" baseline="0" noProof="0" dirty="0">
              <a:ln>
                <a:noFill/>
              </a:ln>
              <a:solidFill>
                <a:srgbClr val="14A9A2"/>
              </a:solidFill>
              <a:effectLst/>
              <a:uLnTx/>
              <a:uFillTx/>
              <a:latin typeface="Tahoma"/>
              <a:ea typeface="+mj-ea"/>
              <a:cs typeface="Arial" panose="020B0604020202020204" pitchFamily="34" charset="0"/>
            </a:endParaRPr>
          </a:p>
        </p:txBody>
      </p:sp>
      <p:sp>
        <p:nvSpPr>
          <p:cNvPr id="10" name="Rectangle 9"/>
          <p:cNvSpPr/>
          <p:nvPr/>
        </p:nvSpPr>
        <p:spPr>
          <a:xfrm>
            <a:off x="653496" y="925008"/>
            <a:ext cx="1855692" cy="107577"/>
          </a:xfrm>
          <a:prstGeom prst="rect">
            <a:avLst/>
          </a:prstGeom>
          <a:solidFill>
            <a:srgbClr val="5A5A5A"/>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0" cap="none" spc="0" normalizeH="0" baseline="0" noProof="0">
              <a:ln>
                <a:noFill/>
              </a:ln>
              <a:solidFill>
                <a:srgbClr val="5F5F5F"/>
              </a:solidFill>
              <a:effectLst/>
              <a:uLnTx/>
              <a:uFillTx/>
              <a:latin typeface="Montserrat Ligh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919" y="5738120"/>
            <a:ext cx="5912762" cy="798586"/>
          </a:xfrm>
          <a:prstGeom prst="rect">
            <a:avLst/>
          </a:prstGeom>
        </p:spPr>
      </p:pic>
    </p:spTree>
    <p:extLst>
      <p:ext uri="{BB962C8B-B14F-4D97-AF65-F5344CB8AC3E}">
        <p14:creationId xmlns:p14="http://schemas.microsoft.com/office/powerpoint/2010/main" val="2436074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8542" y="1348801"/>
            <a:ext cx="9541042" cy="3672800"/>
          </a:xfrm>
          <a:prstGeom prst="rect">
            <a:avLst/>
          </a:prstGeom>
          <a:noFill/>
        </p:spPr>
        <p:txBody>
          <a:bodyPr wrap="square" rtlCol="0">
            <a:spAutoFit/>
          </a:bodyPr>
          <a:lstStyle/>
          <a:p>
            <a:pPr marL="342900" lvl="0" indent="-342900">
              <a:spcBef>
                <a:spcPts val="1000"/>
              </a:spcBef>
              <a:buClr>
                <a:srgbClr val="A53010"/>
              </a:buClr>
              <a:buFont typeface="Wingdings 3" charset="2"/>
              <a:buChar char=""/>
            </a:pPr>
            <a:r>
              <a:rPr lang="en-US" dirty="0">
                <a:solidFill>
                  <a:prstClr val="black">
                    <a:lumMod val="75000"/>
                    <a:lumOff val="25000"/>
                  </a:prstClr>
                </a:solidFill>
                <a:latin typeface="Century Gothic" panose="020B0502020202020204"/>
              </a:rPr>
              <a:t>When you meditate, you may clear away the information overload that builds up every day and contributes to your stress.</a:t>
            </a:r>
          </a:p>
          <a:p>
            <a:pPr marL="342900" lvl="0" indent="-342900">
              <a:spcBef>
                <a:spcPts val="1000"/>
              </a:spcBef>
              <a:buClr>
                <a:srgbClr val="A53010"/>
              </a:buClr>
              <a:buFont typeface="Wingdings 3" charset="2"/>
              <a:buChar char=""/>
            </a:pPr>
            <a:r>
              <a:rPr lang="en-US" dirty="0">
                <a:solidFill>
                  <a:prstClr val="black">
                    <a:lumMod val="75000"/>
                    <a:lumOff val="25000"/>
                  </a:prstClr>
                </a:solidFill>
                <a:latin typeface="Century Gothic" panose="020B0502020202020204"/>
              </a:rPr>
              <a:t>The emotional benefits of meditation can include:</a:t>
            </a:r>
          </a:p>
          <a:p>
            <a:pPr marL="742950" lvl="1" indent="-285750">
              <a:spcBef>
                <a:spcPts val="1000"/>
              </a:spcBef>
              <a:buClr>
                <a:srgbClr val="A53010"/>
              </a:buClr>
              <a:buFont typeface="Wingdings 3" charset="2"/>
              <a:buChar char=""/>
            </a:pPr>
            <a:r>
              <a:rPr lang="en-US" sz="1600" dirty="0">
                <a:solidFill>
                  <a:prstClr val="black">
                    <a:lumMod val="75000"/>
                    <a:lumOff val="25000"/>
                  </a:prstClr>
                </a:solidFill>
                <a:latin typeface="Century Gothic" panose="020B0502020202020204"/>
              </a:rPr>
              <a:t>Gaining a new perspective on stressful situations</a:t>
            </a:r>
          </a:p>
          <a:p>
            <a:pPr marL="742950" lvl="1" indent="-285750">
              <a:spcBef>
                <a:spcPts val="1000"/>
              </a:spcBef>
              <a:buClr>
                <a:srgbClr val="A53010"/>
              </a:buClr>
              <a:buFont typeface="Wingdings 3" charset="2"/>
              <a:buChar char=""/>
            </a:pPr>
            <a:r>
              <a:rPr lang="en-US" sz="1600" dirty="0">
                <a:solidFill>
                  <a:prstClr val="black">
                    <a:lumMod val="75000"/>
                    <a:lumOff val="25000"/>
                  </a:prstClr>
                </a:solidFill>
                <a:latin typeface="Century Gothic" panose="020B0502020202020204"/>
              </a:rPr>
              <a:t>Building skills to manage your stress</a:t>
            </a:r>
          </a:p>
          <a:p>
            <a:pPr marL="742950" lvl="1" indent="-285750">
              <a:spcBef>
                <a:spcPts val="1000"/>
              </a:spcBef>
              <a:buClr>
                <a:srgbClr val="A53010"/>
              </a:buClr>
              <a:buFont typeface="Wingdings 3" charset="2"/>
              <a:buChar char=""/>
            </a:pPr>
            <a:r>
              <a:rPr lang="en-US" sz="1600" dirty="0">
                <a:solidFill>
                  <a:prstClr val="black">
                    <a:lumMod val="75000"/>
                    <a:lumOff val="25000"/>
                  </a:prstClr>
                </a:solidFill>
                <a:latin typeface="Century Gothic" panose="020B0502020202020204"/>
              </a:rPr>
              <a:t>Increasing self-awareness</a:t>
            </a:r>
          </a:p>
          <a:p>
            <a:pPr marL="742950" lvl="1" indent="-285750">
              <a:spcBef>
                <a:spcPts val="1000"/>
              </a:spcBef>
              <a:buClr>
                <a:srgbClr val="A53010"/>
              </a:buClr>
              <a:buFont typeface="Wingdings 3" charset="2"/>
              <a:buChar char=""/>
            </a:pPr>
            <a:r>
              <a:rPr lang="en-US" sz="1600" dirty="0">
                <a:solidFill>
                  <a:prstClr val="black">
                    <a:lumMod val="75000"/>
                    <a:lumOff val="25000"/>
                  </a:prstClr>
                </a:solidFill>
                <a:latin typeface="Century Gothic" panose="020B0502020202020204"/>
              </a:rPr>
              <a:t>Focusing on the present</a:t>
            </a:r>
          </a:p>
          <a:p>
            <a:pPr marL="742950" lvl="1" indent="-285750">
              <a:spcBef>
                <a:spcPts val="1000"/>
              </a:spcBef>
              <a:buClr>
                <a:srgbClr val="A53010"/>
              </a:buClr>
              <a:buFont typeface="Wingdings 3" charset="2"/>
              <a:buChar char=""/>
            </a:pPr>
            <a:r>
              <a:rPr lang="en-US" sz="1600" dirty="0">
                <a:solidFill>
                  <a:prstClr val="black">
                    <a:lumMod val="75000"/>
                    <a:lumOff val="25000"/>
                  </a:prstClr>
                </a:solidFill>
                <a:latin typeface="Century Gothic" panose="020B0502020202020204"/>
              </a:rPr>
              <a:t>Reducing negative emotions</a:t>
            </a:r>
          </a:p>
          <a:p>
            <a:pPr marL="742950" lvl="1" indent="-285750">
              <a:spcBef>
                <a:spcPts val="1000"/>
              </a:spcBef>
              <a:buClr>
                <a:srgbClr val="A53010"/>
              </a:buClr>
              <a:buFont typeface="Wingdings 3" charset="2"/>
              <a:buChar char=""/>
            </a:pPr>
            <a:r>
              <a:rPr lang="en-US" sz="1600" dirty="0">
                <a:solidFill>
                  <a:prstClr val="black">
                    <a:lumMod val="75000"/>
                    <a:lumOff val="25000"/>
                  </a:prstClr>
                </a:solidFill>
                <a:latin typeface="Century Gothic" panose="020B0502020202020204"/>
              </a:rPr>
              <a:t>Increasing imagination and creativity</a:t>
            </a:r>
          </a:p>
          <a:p>
            <a:pPr marL="742950" lvl="1" indent="-285750">
              <a:spcBef>
                <a:spcPts val="1000"/>
              </a:spcBef>
              <a:buClr>
                <a:srgbClr val="A53010"/>
              </a:buClr>
              <a:buFont typeface="Wingdings 3" charset="2"/>
              <a:buChar char=""/>
            </a:pPr>
            <a:r>
              <a:rPr lang="en-US" sz="1600" dirty="0">
                <a:solidFill>
                  <a:prstClr val="black">
                    <a:lumMod val="75000"/>
                    <a:lumOff val="25000"/>
                  </a:prstClr>
                </a:solidFill>
                <a:latin typeface="Century Gothic" panose="020B0502020202020204"/>
              </a:rPr>
              <a:t>Increasing patience and tolerance</a:t>
            </a:r>
          </a:p>
        </p:txBody>
      </p:sp>
      <p:grpSp>
        <p:nvGrpSpPr>
          <p:cNvPr id="2" name="Group 1"/>
          <p:cNvGrpSpPr/>
          <p:nvPr/>
        </p:nvGrpSpPr>
        <p:grpSpPr>
          <a:xfrm>
            <a:off x="0" y="0"/>
            <a:ext cx="12192000" cy="6858001"/>
            <a:chOff x="0" y="0"/>
            <a:chExt cx="12192000" cy="6858001"/>
          </a:xfrm>
        </p:grpSpPr>
        <p:sp>
          <p:nvSpPr>
            <p:cNvPr id="5" name="Rectangle 4"/>
            <p:cNvSpPr/>
            <p:nvPr/>
          </p:nvSpPr>
          <p:spPr>
            <a:xfrm>
              <a:off x="0" y="5416826"/>
              <a:ext cx="12192000" cy="14411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sp>
          <p:nvSpPr>
            <p:cNvPr id="6" name="Rectangle 5"/>
            <p:cNvSpPr/>
            <p:nvPr/>
          </p:nvSpPr>
          <p:spPr>
            <a:xfrm>
              <a:off x="11478126" y="0"/>
              <a:ext cx="216565" cy="6858001"/>
            </a:xfrm>
            <a:prstGeom prst="rect">
              <a:avLst/>
            </a:prstGeom>
            <a:gradFill flip="none" rotWithShape="1">
              <a:gsLst>
                <a:gs pos="0">
                  <a:srgbClr val="14A9A2">
                    <a:tint val="66000"/>
                    <a:satMod val="160000"/>
                  </a:srgbClr>
                </a:gs>
                <a:gs pos="50000">
                  <a:srgbClr val="14A9A2">
                    <a:tint val="44500"/>
                    <a:satMod val="160000"/>
                  </a:srgbClr>
                </a:gs>
                <a:gs pos="100000">
                  <a:srgbClr val="14A9A2">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grpSp>
      <p:sp>
        <p:nvSpPr>
          <p:cNvPr id="8" name="Title 1"/>
          <p:cNvSpPr txBox="1">
            <a:spLocks/>
          </p:cNvSpPr>
          <p:nvPr/>
        </p:nvSpPr>
        <p:spPr>
          <a:xfrm>
            <a:off x="534959" y="215900"/>
            <a:ext cx="10943167" cy="63927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0" kern="1200" spc="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14A9A2"/>
                </a:solidFill>
                <a:effectLst/>
                <a:uLnTx/>
                <a:uFillTx/>
                <a:latin typeface="Tahoma"/>
                <a:ea typeface="+mj-ea"/>
                <a:cs typeface="Arial" panose="020B0604020202020204" pitchFamily="34" charset="0"/>
              </a:rPr>
              <a:t>Meditation and Emotional Well-Being</a:t>
            </a:r>
            <a:endParaRPr kumimoji="0" lang="en-US" sz="3600" b="0" i="0" u="none" strike="noStrike" kern="1200" cap="none" spc="0" normalizeH="0" baseline="0" noProof="0" dirty="0">
              <a:ln>
                <a:noFill/>
              </a:ln>
              <a:solidFill>
                <a:srgbClr val="14A9A2"/>
              </a:solidFill>
              <a:effectLst/>
              <a:uLnTx/>
              <a:uFillTx/>
              <a:latin typeface="Tahoma"/>
              <a:ea typeface="+mj-ea"/>
              <a:cs typeface="Arial" panose="020B0604020202020204" pitchFamily="34" charset="0"/>
            </a:endParaRPr>
          </a:p>
        </p:txBody>
      </p:sp>
      <p:sp>
        <p:nvSpPr>
          <p:cNvPr id="10" name="Rectangle 9"/>
          <p:cNvSpPr/>
          <p:nvPr/>
        </p:nvSpPr>
        <p:spPr>
          <a:xfrm>
            <a:off x="653496" y="925008"/>
            <a:ext cx="1855692" cy="107577"/>
          </a:xfrm>
          <a:prstGeom prst="rect">
            <a:avLst/>
          </a:prstGeom>
          <a:solidFill>
            <a:srgbClr val="5A5A5A"/>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0" cap="none" spc="0" normalizeH="0" baseline="0" noProof="0">
              <a:ln>
                <a:noFill/>
              </a:ln>
              <a:solidFill>
                <a:srgbClr val="5F5F5F"/>
              </a:solidFill>
              <a:effectLst/>
              <a:uLnTx/>
              <a:uFillTx/>
              <a:latin typeface="Montserrat Ligh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919" y="5738120"/>
            <a:ext cx="5912762" cy="798586"/>
          </a:xfrm>
          <a:prstGeom prst="rect">
            <a:avLst/>
          </a:prstGeom>
        </p:spPr>
      </p:pic>
    </p:spTree>
    <p:extLst>
      <p:ext uri="{BB962C8B-B14F-4D97-AF65-F5344CB8AC3E}">
        <p14:creationId xmlns:p14="http://schemas.microsoft.com/office/powerpoint/2010/main" val="3601368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0156" y="1048471"/>
            <a:ext cx="10937631" cy="3247043"/>
          </a:xfrm>
          <a:prstGeom prst="rect">
            <a:avLst/>
          </a:prstGeom>
          <a:noFill/>
        </p:spPr>
        <p:txBody>
          <a:bodyPr wrap="square" rtlCol="0">
            <a:spAutoFit/>
          </a:bodyPr>
          <a:lstStyle/>
          <a:p>
            <a:pPr marL="342900" lvl="0" indent="-342900">
              <a:spcBef>
                <a:spcPts val="1000"/>
              </a:spcBef>
              <a:buClr>
                <a:srgbClr val="A53010"/>
              </a:buClr>
              <a:buFont typeface="Wingdings 3" charset="2"/>
              <a:buChar char=""/>
            </a:pPr>
            <a:r>
              <a:rPr lang="en-US" dirty="0">
                <a:solidFill>
                  <a:prstClr val="black">
                    <a:lumMod val="75000"/>
                    <a:lumOff val="25000"/>
                  </a:prstClr>
                </a:solidFill>
                <a:latin typeface="Century Gothic" panose="020B0502020202020204"/>
              </a:rPr>
              <a:t>Meditation might also be useful if you have a medical condition, especially one that may be worsened by stress.</a:t>
            </a:r>
          </a:p>
          <a:p>
            <a:pPr marL="342900" lvl="0" indent="-342900">
              <a:spcBef>
                <a:spcPts val="1000"/>
              </a:spcBef>
              <a:buClr>
                <a:srgbClr val="A53010"/>
              </a:buClr>
              <a:buFont typeface="Wingdings 3" charset="2"/>
              <a:buChar char=""/>
            </a:pPr>
            <a:r>
              <a:rPr lang="en-US" dirty="0">
                <a:solidFill>
                  <a:prstClr val="black">
                    <a:lumMod val="75000"/>
                    <a:lumOff val="25000"/>
                  </a:prstClr>
                </a:solidFill>
                <a:latin typeface="Century Gothic" panose="020B0502020202020204"/>
              </a:rPr>
              <a:t>While a growing body of scientific research supports the health benefits of meditation, some researchers believe it's not yet possible to draw conclusions about the possible benefits of meditation.</a:t>
            </a:r>
          </a:p>
          <a:p>
            <a:pPr marL="342900" lvl="0" indent="-342900">
              <a:spcBef>
                <a:spcPts val="1000"/>
              </a:spcBef>
              <a:buClr>
                <a:srgbClr val="A53010"/>
              </a:buClr>
              <a:buFont typeface="Wingdings 3" charset="2"/>
              <a:buChar char=""/>
            </a:pPr>
            <a:r>
              <a:rPr lang="en-US" dirty="0" smtClean="0">
                <a:solidFill>
                  <a:prstClr val="black">
                    <a:lumMod val="75000"/>
                    <a:lumOff val="25000"/>
                  </a:prstClr>
                </a:solidFill>
                <a:latin typeface="Century Gothic" panose="020B0502020202020204"/>
              </a:rPr>
              <a:t>Be </a:t>
            </a:r>
            <a:r>
              <a:rPr lang="en-US" dirty="0">
                <a:solidFill>
                  <a:prstClr val="black">
                    <a:lumMod val="75000"/>
                    <a:lumOff val="25000"/>
                  </a:prstClr>
                </a:solidFill>
                <a:latin typeface="Century Gothic" panose="020B0502020202020204"/>
              </a:rPr>
              <a:t>sure to talk to your health care provider about the pros and cons of using meditation if you have any of these conditions or other health problems. In some cases, meditation can worsen symptoms associated with certain mental and physical health conditions.</a:t>
            </a:r>
          </a:p>
          <a:p>
            <a:pPr marL="342900" lvl="0" indent="-342900">
              <a:spcBef>
                <a:spcPts val="1000"/>
              </a:spcBef>
              <a:buClr>
                <a:srgbClr val="A53010"/>
              </a:buClr>
              <a:buFont typeface="Wingdings 3" charset="2"/>
              <a:buChar char=""/>
            </a:pPr>
            <a:r>
              <a:rPr lang="en-US" dirty="0">
                <a:solidFill>
                  <a:prstClr val="black">
                    <a:lumMod val="75000"/>
                    <a:lumOff val="25000"/>
                  </a:prstClr>
                </a:solidFill>
                <a:latin typeface="Century Gothic" panose="020B0502020202020204"/>
              </a:rPr>
              <a:t>Meditation isn't a replacement for traditional medical </a:t>
            </a:r>
            <a:r>
              <a:rPr lang="en-US" dirty="0" smtClean="0">
                <a:solidFill>
                  <a:prstClr val="black">
                    <a:lumMod val="75000"/>
                    <a:lumOff val="25000"/>
                  </a:prstClr>
                </a:solidFill>
                <a:latin typeface="Century Gothic" panose="020B0502020202020204"/>
              </a:rPr>
              <a:t>treatment, but </a:t>
            </a:r>
            <a:r>
              <a:rPr lang="en-US" dirty="0">
                <a:solidFill>
                  <a:prstClr val="black">
                    <a:lumMod val="75000"/>
                    <a:lumOff val="25000"/>
                  </a:prstClr>
                </a:solidFill>
                <a:latin typeface="Century Gothic" panose="020B0502020202020204"/>
              </a:rPr>
              <a:t>it may be a useful addition to your other treatment.</a:t>
            </a:r>
          </a:p>
        </p:txBody>
      </p:sp>
      <p:grpSp>
        <p:nvGrpSpPr>
          <p:cNvPr id="2" name="Group 1"/>
          <p:cNvGrpSpPr/>
          <p:nvPr/>
        </p:nvGrpSpPr>
        <p:grpSpPr>
          <a:xfrm>
            <a:off x="0" y="0"/>
            <a:ext cx="12192000" cy="6858001"/>
            <a:chOff x="0" y="0"/>
            <a:chExt cx="12192000" cy="6858001"/>
          </a:xfrm>
        </p:grpSpPr>
        <p:sp>
          <p:nvSpPr>
            <p:cNvPr id="5" name="Rectangle 4"/>
            <p:cNvSpPr/>
            <p:nvPr/>
          </p:nvSpPr>
          <p:spPr>
            <a:xfrm>
              <a:off x="0" y="5416826"/>
              <a:ext cx="12192000" cy="14411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sp>
          <p:nvSpPr>
            <p:cNvPr id="6" name="Rectangle 5"/>
            <p:cNvSpPr/>
            <p:nvPr/>
          </p:nvSpPr>
          <p:spPr>
            <a:xfrm>
              <a:off x="11478126" y="0"/>
              <a:ext cx="216565" cy="6858001"/>
            </a:xfrm>
            <a:prstGeom prst="rect">
              <a:avLst/>
            </a:prstGeom>
            <a:gradFill flip="none" rotWithShape="1">
              <a:gsLst>
                <a:gs pos="0">
                  <a:srgbClr val="14A9A2">
                    <a:tint val="66000"/>
                    <a:satMod val="160000"/>
                  </a:srgbClr>
                </a:gs>
                <a:gs pos="50000">
                  <a:srgbClr val="14A9A2">
                    <a:tint val="44500"/>
                    <a:satMod val="160000"/>
                  </a:srgbClr>
                </a:gs>
                <a:gs pos="100000">
                  <a:srgbClr val="14A9A2">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grpSp>
      <p:sp>
        <p:nvSpPr>
          <p:cNvPr id="8" name="Title 1"/>
          <p:cNvSpPr txBox="1">
            <a:spLocks/>
          </p:cNvSpPr>
          <p:nvPr/>
        </p:nvSpPr>
        <p:spPr>
          <a:xfrm>
            <a:off x="534959" y="215900"/>
            <a:ext cx="10943167" cy="63927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0" kern="1200" spc="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14A9A2"/>
                </a:solidFill>
                <a:effectLst/>
                <a:uLnTx/>
                <a:uFillTx/>
                <a:latin typeface="Tahoma"/>
                <a:ea typeface="+mj-ea"/>
                <a:cs typeface="Arial" panose="020B0604020202020204" pitchFamily="34" charset="0"/>
              </a:rPr>
              <a:t>Meditation and Illness</a:t>
            </a:r>
            <a:endParaRPr kumimoji="0" lang="en-US" sz="3600" b="0" i="0" u="none" strike="noStrike" kern="1200" cap="none" spc="0" normalizeH="0" baseline="0" noProof="0" dirty="0">
              <a:ln>
                <a:noFill/>
              </a:ln>
              <a:solidFill>
                <a:srgbClr val="14A9A2"/>
              </a:solidFill>
              <a:effectLst/>
              <a:uLnTx/>
              <a:uFillTx/>
              <a:latin typeface="Tahoma"/>
              <a:ea typeface="+mj-ea"/>
              <a:cs typeface="Arial" panose="020B0604020202020204" pitchFamily="34" charset="0"/>
            </a:endParaRPr>
          </a:p>
        </p:txBody>
      </p:sp>
      <p:sp>
        <p:nvSpPr>
          <p:cNvPr id="10" name="Rectangle 9"/>
          <p:cNvSpPr/>
          <p:nvPr/>
        </p:nvSpPr>
        <p:spPr>
          <a:xfrm>
            <a:off x="653496" y="925008"/>
            <a:ext cx="1855692" cy="107577"/>
          </a:xfrm>
          <a:prstGeom prst="rect">
            <a:avLst/>
          </a:prstGeom>
          <a:solidFill>
            <a:srgbClr val="5A5A5A"/>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0" cap="none" spc="0" normalizeH="0" baseline="0" noProof="0">
              <a:ln>
                <a:noFill/>
              </a:ln>
              <a:solidFill>
                <a:srgbClr val="5F5F5F"/>
              </a:solidFill>
              <a:effectLst/>
              <a:uLnTx/>
              <a:uFillTx/>
              <a:latin typeface="Montserrat Ligh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919" y="5738120"/>
            <a:ext cx="5912762" cy="798586"/>
          </a:xfrm>
          <a:prstGeom prst="rect">
            <a:avLst/>
          </a:prstGeom>
        </p:spPr>
      </p:pic>
    </p:spTree>
    <p:extLst>
      <p:ext uri="{BB962C8B-B14F-4D97-AF65-F5344CB8AC3E}">
        <p14:creationId xmlns:p14="http://schemas.microsoft.com/office/powerpoint/2010/main" val="3762767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0484" y="1102416"/>
            <a:ext cx="10937631" cy="432939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a:ea typeface="+mn-ea"/>
                <a:cs typeface="+mn-cs"/>
              </a:rPr>
              <a:t>With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that in mind, some research suggests that meditation may help people manage symptoms of conditions such as:</a:t>
            </a:r>
          </a:p>
          <a:p>
            <a:pPr marL="800100" marR="0" lvl="1"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a:ea typeface="+mn-ea"/>
                <a:cs typeface="+mn-cs"/>
              </a:rPr>
              <a:t>Anxiety				</a:t>
            </a:r>
          </a:p>
          <a:p>
            <a:pPr marL="800100" marR="0" lvl="1"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a:ea typeface="+mn-ea"/>
                <a:cs typeface="+mn-cs"/>
              </a:rPr>
              <a:t>Asthma</a:t>
            </a:r>
          </a:p>
          <a:p>
            <a:pPr marL="800100" marR="0" lvl="1"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a:ea typeface="+mn-ea"/>
                <a:cs typeface="+mn-cs"/>
              </a:rPr>
              <a:t>Cancer</a:t>
            </a:r>
          </a:p>
          <a:p>
            <a:pPr marL="800100" marR="0" lvl="1"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a:ea typeface="+mn-ea"/>
                <a:cs typeface="+mn-cs"/>
              </a:rPr>
              <a:t>Chronic </a:t>
            </a: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pain</a:t>
            </a:r>
          </a:p>
          <a:p>
            <a:pPr marL="800100" marR="0" lvl="1"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Depression</a:t>
            </a:r>
          </a:p>
          <a:p>
            <a:pPr marL="800100" marR="0" lvl="1"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Heart disease</a:t>
            </a:r>
          </a:p>
          <a:p>
            <a:pPr marL="800100" marR="0" lvl="1"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High blood pressure</a:t>
            </a:r>
          </a:p>
          <a:p>
            <a:pPr marL="800100" marR="0" lvl="1"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Irritable bowel syndrome</a:t>
            </a:r>
          </a:p>
          <a:p>
            <a:pPr marL="800100" marR="0" lvl="1"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Sleep problems</a:t>
            </a:r>
          </a:p>
          <a:p>
            <a:pPr marL="800100" marR="0" lvl="1"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rPr>
              <a:t>Tension </a:t>
            </a:r>
            <a:r>
              <a:rPr kumimoji="0" lang="en-US" sz="1600" b="0" i="0" u="none" strike="noStrike" kern="1200" cap="none" spc="0" normalizeH="0" baseline="0" noProof="0" dirty="0" smtClean="0">
                <a:ln>
                  <a:noFill/>
                </a:ln>
                <a:solidFill>
                  <a:prstClr val="black">
                    <a:lumMod val="75000"/>
                    <a:lumOff val="25000"/>
                  </a:prstClr>
                </a:solidFill>
                <a:effectLst/>
                <a:uLnTx/>
                <a:uFillTx/>
                <a:latin typeface="Century Gothic" panose="020B0502020202020204"/>
                <a:ea typeface="+mn-ea"/>
                <a:cs typeface="+mn-cs"/>
              </a:rPr>
              <a:t>headaches</a:t>
            </a:r>
            <a:endParaRPr kumimoji="0" lang="en-US" sz="1600" b="0"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mn-ea"/>
              <a:cs typeface="+mn-cs"/>
            </a:endParaRPr>
          </a:p>
        </p:txBody>
      </p:sp>
      <p:grpSp>
        <p:nvGrpSpPr>
          <p:cNvPr id="2" name="Group 1"/>
          <p:cNvGrpSpPr/>
          <p:nvPr/>
        </p:nvGrpSpPr>
        <p:grpSpPr>
          <a:xfrm>
            <a:off x="0" y="0"/>
            <a:ext cx="12192000" cy="6858001"/>
            <a:chOff x="0" y="0"/>
            <a:chExt cx="12192000" cy="6858001"/>
          </a:xfrm>
        </p:grpSpPr>
        <p:sp>
          <p:nvSpPr>
            <p:cNvPr id="5" name="Rectangle 4"/>
            <p:cNvSpPr/>
            <p:nvPr/>
          </p:nvSpPr>
          <p:spPr>
            <a:xfrm>
              <a:off x="0" y="5416826"/>
              <a:ext cx="12192000" cy="14411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sp>
          <p:nvSpPr>
            <p:cNvPr id="6" name="Rectangle 5"/>
            <p:cNvSpPr/>
            <p:nvPr/>
          </p:nvSpPr>
          <p:spPr>
            <a:xfrm>
              <a:off x="11478126" y="0"/>
              <a:ext cx="216565" cy="6858001"/>
            </a:xfrm>
            <a:prstGeom prst="rect">
              <a:avLst/>
            </a:prstGeom>
            <a:gradFill flip="none" rotWithShape="1">
              <a:gsLst>
                <a:gs pos="0">
                  <a:srgbClr val="14A9A2">
                    <a:tint val="66000"/>
                    <a:satMod val="160000"/>
                  </a:srgbClr>
                </a:gs>
                <a:gs pos="50000">
                  <a:srgbClr val="14A9A2">
                    <a:tint val="44500"/>
                    <a:satMod val="160000"/>
                  </a:srgbClr>
                </a:gs>
                <a:gs pos="100000">
                  <a:srgbClr val="14A9A2">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grpSp>
      <p:sp>
        <p:nvSpPr>
          <p:cNvPr id="8" name="Title 1"/>
          <p:cNvSpPr txBox="1">
            <a:spLocks/>
          </p:cNvSpPr>
          <p:nvPr/>
        </p:nvSpPr>
        <p:spPr>
          <a:xfrm>
            <a:off x="534959" y="215900"/>
            <a:ext cx="10943167" cy="63927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0" kern="1200" spc="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14A9A2"/>
                </a:solidFill>
                <a:effectLst/>
                <a:uLnTx/>
                <a:uFillTx/>
                <a:latin typeface="Tahoma"/>
                <a:ea typeface="+mj-ea"/>
                <a:cs typeface="Arial" panose="020B0604020202020204" pitchFamily="34" charset="0"/>
              </a:rPr>
              <a:t>Meditation and Illness Continued </a:t>
            </a:r>
            <a:endParaRPr kumimoji="0" lang="en-US" sz="3600" b="0" i="0" u="none" strike="noStrike" kern="1200" cap="none" spc="0" normalizeH="0" baseline="0" noProof="0" dirty="0">
              <a:ln>
                <a:noFill/>
              </a:ln>
              <a:solidFill>
                <a:srgbClr val="14A9A2"/>
              </a:solidFill>
              <a:effectLst/>
              <a:uLnTx/>
              <a:uFillTx/>
              <a:latin typeface="Tahoma"/>
              <a:ea typeface="+mj-ea"/>
              <a:cs typeface="Arial" panose="020B0604020202020204" pitchFamily="34" charset="0"/>
            </a:endParaRPr>
          </a:p>
        </p:txBody>
      </p:sp>
      <p:sp>
        <p:nvSpPr>
          <p:cNvPr id="10" name="Rectangle 9"/>
          <p:cNvSpPr/>
          <p:nvPr/>
        </p:nvSpPr>
        <p:spPr>
          <a:xfrm>
            <a:off x="653496" y="925008"/>
            <a:ext cx="1855692" cy="107577"/>
          </a:xfrm>
          <a:prstGeom prst="rect">
            <a:avLst/>
          </a:prstGeom>
          <a:solidFill>
            <a:srgbClr val="5A5A5A"/>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0" cap="none" spc="0" normalizeH="0" baseline="0" noProof="0">
              <a:ln>
                <a:noFill/>
              </a:ln>
              <a:solidFill>
                <a:srgbClr val="5F5F5F"/>
              </a:solidFill>
              <a:effectLst/>
              <a:uLnTx/>
              <a:uFillTx/>
              <a:latin typeface="Montserrat Ligh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919" y="5738120"/>
            <a:ext cx="5912762" cy="798586"/>
          </a:xfrm>
          <a:prstGeom prst="rect">
            <a:avLst/>
          </a:prstGeom>
        </p:spPr>
      </p:pic>
    </p:spTree>
    <p:extLst>
      <p:ext uri="{BB962C8B-B14F-4D97-AF65-F5344CB8AC3E}">
        <p14:creationId xmlns:p14="http://schemas.microsoft.com/office/powerpoint/2010/main" val="4044122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4959" y="1348801"/>
            <a:ext cx="10270787" cy="4093428"/>
          </a:xfrm>
          <a:prstGeom prst="rect">
            <a:avLst/>
          </a:prstGeom>
          <a:noFill/>
        </p:spPr>
        <p:txBody>
          <a:bodyPr wrap="square" rtlCol="0">
            <a:spAutoFit/>
          </a:bodyPr>
          <a:lstStyle/>
          <a:p>
            <a:pPr marL="342900" lvl="0" indent="-342900">
              <a:spcBef>
                <a:spcPts val="1000"/>
              </a:spcBef>
              <a:buClr>
                <a:srgbClr val="A53010"/>
              </a:buClr>
              <a:buFont typeface="Wingdings 3" charset="2"/>
              <a:buChar char=""/>
            </a:pPr>
            <a:r>
              <a:rPr lang="en-US" sz="1400" dirty="0">
                <a:solidFill>
                  <a:prstClr val="black">
                    <a:lumMod val="75000"/>
                    <a:lumOff val="25000"/>
                  </a:prstClr>
                </a:solidFill>
                <a:latin typeface="Century Gothic" panose="020B0502020202020204"/>
              </a:rPr>
              <a:t>Meditation is an umbrella term for the many ways to a relaxed state of being. There are many types of meditation and relaxation techniques that have meditation components. All share the same goal of achieving inner peace.</a:t>
            </a:r>
          </a:p>
          <a:p>
            <a:pPr marL="342900" lvl="0" indent="-342900">
              <a:spcBef>
                <a:spcPts val="1000"/>
              </a:spcBef>
              <a:buClr>
                <a:srgbClr val="A53010"/>
              </a:buClr>
              <a:buFont typeface="Wingdings 3" charset="2"/>
              <a:buChar char=""/>
            </a:pPr>
            <a:r>
              <a:rPr lang="en-US" sz="1400" dirty="0">
                <a:solidFill>
                  <a:prstClr val="black">
                    <a:lumMod val="75000"/>
                    <a:lumOff val="25000"/>
                  </a:prstClr>
                </a:solidFill>
                <a:latin typeface="Century Gothic" panose="020B0502020202020204"/>
              </a:rPr>
              <a:t>Ways to meditate can include:</a:t>
            </a:r>
          </a:p>
          <a:p>
            <a:pPr marL="342900" lvl="0" indent="-342900">
              <a:spcBef>
                <a:spcPts val="1000"/>
              </a:spcBef>
              <a:buClr>
                <a:srgbClr val="A53010"/>
              </a:buClr>
              <a:buFont typeface="Wingdings 3" charset="2"/>
              <a:buChar char=""/>
            </a:pPr>
            <a:r>
              <a:rPr lang="en-US" sz="1400" b="1" dirty="0">
                <a:solidFill>
                  <a:prstClr val="black">
                    <a:lumMod val="75000"/>
                    <a:lumOff val="25000"/>
                  </a:prstClr>
                </a:solidFill>
                <a:latin typeface="Century Gothic" panose="020B0502020202020204"/>
              </a:rPr>
              <a:t>Guided meditation.</a:t>
            </a:r>
            <a:r>
              <a:rPr lang="en-US" sz="1400" dirty="0">
                <a:solidFill>
                  <a:prstClr val="black">
                    <a:lumMod val="75000"/>
                    <a:lumOff val="25000"/>
                  </a:prstClr>
                </a:solidFill>
                <a:latin typeface="Century Gothic" panose="020B0502020202020204"/>
              </a:rPr>
              <a:t> Sometimes called guided imagery or visualization, with this method of meditation you form mental images of places or situations you find relaxing.</a:t>
            </a:r>
          </a:p>
          <a:p>
            <a:pPr marL="342900" lvl="0" indent="-342900">
              <a:spcBef>
                <a:spcPts val="1000"/>
              </a:spcBef>
              <a:buClr>
                <a:srgbClr val="A53010"/>
              </a:buClr>
              <a:buFont typeface="Wingdings 3" charset="2"/>
              <a:buChar char=""/>
            </a:pPr>
            <a:r>
              <a:rPr lang="en-US" sz="1400" dirty="0">
                <a:solidFill>
                  <a:prstClr val="black">
                    <a:lumMod val="75000"/>
                    <a:lumOff val="25000"/>
                  </a:prstClr>
                </a:solidFill>
                <a:latin typeface="Century Gothic" panose="020B0502020202020204"/>
              </a:rPr>
              <a:t>You try to use as many senses as possible, such as smells, sights, sounds and textures. You may be led through this process by a guide or teacher.</a:t>
            </a:r>
          </a:p>
          <a:p>
            <a:pPr marL="342900" lvl="0" indent="-342900">
              <a:spcBef>
                <a:spcPts val="1000"/>
              </a:spcBef>
              <a:buClr>
                <a:srgbClr val="A53010"/>
              </a:buClr>
              <a:buFont typeface="Wingdings 3" charset="2"/>
              <a:buChar char=""/>
            </a:pPr>
            <a:r>
              <a:rPr lang="en-US" sz="1400" b="1" dirty="0">
                <a:solidFill>
                  <a:prstClr val="black">
                    <a:lumMod val="75000"/>
                    <a:lumOff val="25000"/>
                  </a:prstClr>
                </a:solidFill>
                <a:latin typeface="Century Gothic" panose="020B0502020202020204"/>
              </a:rPr>
              <a:t>Mantra meditation.</a:t>
            </a:r>
            <a:r>
              <a:rPr lang="en-US" sz="1400" dirty="0">
                <a:solidFill>
                  <a:prstClr val="black">
                    <a:lumMod val="75000"/>
                    <a:lumOff val="25000"/>
                  </a:prstClr>
                </a:solidFill>
                <a:latin typeface="Century Gothic" panose="020B0502020202020204"/>
              </a:rPr>
              <a:t> In this type of meditation, you silently repeat a calming word, thought or phrase to prevent distracting thoughts.</a:t>
            </a:r>
          </a:p>
          <a:p>
            <a:pPr marL="342900" lvl="0" indent="-342900">
              <a:spcBef>
                <a:spcPts val="1000"/>
              </a:spcBef>
              <a:buClr>
                <a:srgbClr val="A53010"/>
              </a:buClr>
              <a:buFont typeface="Wingdings 3" charset="2"/>
              <a:buChar char=""/>
            </a:pPr>
            <a:r>
              <a:rPr lang="en-US" sz="1400" b="1" dirty="0">
                <a:solidFill>
                  <a:prstClr val="black">
                    <a:lumMod val="75000"/>
                    <a:lumOff val="25000"/>
                  </a:prstClr>
                </a:solidFill>
                <a:latin typeface="Century Gothic" panose="020B0502020202020204"/>
              </a:rPr>
              <a:t>Mindfulness meditation.</a:t>
            </a:r>
            <a:r>
              <a:rPr lang="en-US" sz="1400" dirty="0">
                <a:solidFill>
                  <a:prstClr val="black">
                    <a:lumMod val="75000"/>
                    <a:lumOff val="25000"/>
                  </a:prstClr>
                </a:solidFill>
                <a:latin typeface="Century Gothic" panose="020B0502020202020204"/>
              </a:rPr>
              <a:t> This type of meditation is based on being mindful, or having an increased awareness and acceptance of living in the present moment.</a:t>
            </a:r>
          </a:p>
          <a:p>
            <a:pPr marL="342900" lvl="0" indent="-342900">
              <a:spcBef>
                <a:spcPts val="1000"/>
              </a:spcBef>
              <a:buClr>
                <a:srgbClr val="A53010"/>
              </a:buClr>
              <a:buFont typeface="Wingdings 3" charset="2"/>
              <a:buChar char=""/>
            </a:pPr>
            <a:r>
              <a:rPr lang="en-US" sz="1400" dirty="0">
                <a:solidFill>
                  <a:prstClr val="black">
                    <a:lumMod val="75000"/>
                    <a:lumOff val="25000"/>
                  </a:prstClr>
                </a:solidFill>
                <a:latin typeface="Century Gothic" panose="020B0502020202020204"/>
              </a:rPr>
              <a:t>In mindfulness meditation, you broaden your conscious awareness. You focus on what you experience during meditation, such as the flow of your breath. You can observe your thoughts and emotions, but let them pass without judgment</a:t>
            </a:r>
            <a:r>
              <a:rPr lang="en-US" sz="1400" dirty="0" smtClean="0">
                <a:solidFill>
                  <a:prstClr val="black">
                    <a:lumMod val="75000"/>
                    <a:lumOff val="25000"/>
                  </a:prstClr>
                </a:solidFill>
                <a:latin typeface="Century Gothic" panose="020B0502020202020204"/>
              </a:rPr>
              <a:t>.</a:t>
            </a:r>
            <a:endParaRPr lang="en-US" sz="1400" dirty="0">
              <a:solidFill>
                <a:prstClr val="black">
                  <a:lumMod val="75000"/>
                  <a:lumOff val="25000"/>
                </a:prstClr>
              </a:solidFill>
              <a:latin typeface="Century Gothic" panose="020B0502020202020204"/>
            </a:endParaRPr>
          </a:p>
        </p:txBody>
      </p:sp>
      <p:grpSp>
        <p:nvGrpSpPr>
          <p:cNvPr id="2" name="Group 1"/>
          <p:cNvGrpSpPr/>
          <p:nvPr/>
        </p:nvGrpSpPr>
        <p:grpSpPr>
          <a:xfrm>
            <a:off x="0" y="0"/>
            <a:ext cx="12192000" cy="6858001"/>
            <a:chOff x="0" y="0"/>
            <a:chExt cx="12192000" cy="6858001"/>
          </a:xfrm>
        </p:grpSpPr>
        <p:sp>
          <p:nvSpPr>
            <p:cNvPr id="5" name="Rectangle 4"/>
            <p:cNvSpPr/>
            <p:nvPr/>
          </p:nvSpPr>
          <p:spPr>
            <a:xfrm>
              <a:off x="0" y="5416826"/>
              <a:ext cx="12192000" cy="144117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sp>
          <p:nvSpPr>
            <p:cNvPr id="6" name="Rectangle 5"/>
            <p:cNvSpPr/>
            <p:nvPr/>
          </p:nvSpPr>
          <p:spPr>
            <a:xfrm>
              <a:off x="11478126" y="0"/>
              <a:ext cx="216565" cy="6858001"/>
            </a:xfrm>
            <a:prstGeom prst="rect">
              <a:avLst/>
            </a:prstGeom>
            <a:gradFill flip="none" rotWithShape="1">
              <a:gsLst>
                <a:gs pos="0">
                  <a:srgbClr val="14A9A2">
                    <a:tint val="66000"/>
                    <a:satMod val="160000"/>
                  </a:srgbClr>
                </a:gs>
                <a:gs pos="50000">
                  <a:srgbClr val="14A9A2">
                    <a:tint val="44500"/>
                    <a:satMod val="160000"/>
                  </a:srgbClr>
                </a:gs>
                <a:gs pos="100000">
                  <a:srgbClr val="14A9A2">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a:ea typeface="+mn-ea"/>
                <a:cs typeface="+mn-cs"/>
              </a:endParaRPr>
            </a:p>
          </p:txBody>
        </p:sp>
      </p:grpSp>
      <p:sp>
        <p:nvSpPr>
          <p:cNvPr id="8" name="Title 1"/>
          <p:cNvSpPr txBox="1">
            <a:spLocks/>
          </p:cNvSpPr>
          <p:nvPr/>
        </p:nvSpPr>
        <p:spPr>
          <a:xfrm>
            <a:off x="534959" y="215900"/>
            <a:ext cx="10943167" cy="639277"/>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600" b="0" kern="1200" spc="0" baseline="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14A9A2"/>
                </a:solidFill>
                <a:effectLst/>
                <a:uLnTx/>
                <a:uFillTx/>
                <a:latin typeface="Tahoma"/>
                <a:ea typeface="+mj-ea"/>
                <a:cs typeface="Arial" panose="020B0604020202020204" pitchFamily="34" charset="0"/>
              </a:rPr>
              <a:t>Types of Meditation</a:t>
            </a:r>
            <a:endParaRPr kumimoji="0" lang="en-US" sz="3600" b="0" i="0" u="none" strike="noStrike" kern="1200" cap="none" spc="0" normalizeH="0" baseline="0" noProof="0" dirty="0">
              <a:ln>
                <a:noFill/>
              </a:ln>
              <a:solidFill>
                <a:srgbClr val="14A9A2"/>
              </a:solidFill>
              <a:effectLst/>
              <a:uLnTx/>
              <a:uFillTx/>
              <a:latin typeface="Tahoma"/>
              <a:ea typeface="+mj-ea"/>
              <a:cs typeface="Arial" panose="020B0604020202020204" pitchFamily="34" charset="0"/>
            </a:endParaRPr>
          </a:p>
        </p:txBody>
      </p:sp>
      <p:sp>
        <p:nvSpPr>
          <p:cNvPr id="10" name="Rectangle 9"/>
          <p:cNvSpPr/>
          <p:nvPr/>
        </p:nvSpPr>
        <p:spPr>
          <a:xfrm>
            <a:off x="653496" y="925008"/>
            <a:ext cx="1855692" cy="107577"/>
          </a:xfrm>
          <a:prstGeom prst="rect">
            <a:avLst/>
          </a:prstGeom>
          <a:solidFill>
            <a:srgbClr val="5A5A5A"/>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0" cap="none" spc="0" normalizeH="0" baseline="0" noProof="0">
              <a:ln>
                <a:noFill/>
              </a:ln>
              <a:solidFill>
                <a:srgbClr val="5F5F5F"/>
              </a:solidFill>
              <a:effectLst/>
              <a:uLnTx/>
              <a:uFillTx/>
              <a:latin typeface="Montserrat Light"/>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919" y="5738120"/>
            <a:ext cx="5912762" cy="798586"/>
          </a:xfrm>
          <a:prstGeom prst="rect">
            <a:avLst/>
          </a:prstGeom>
        </p:spPr>
      </p:pic>
    </p:spTree>
    <p:extLst>
      <p:ext uri="{BB962C8B-B14F-4D97-AF65-F5344CB8AC3E}">
        <p14:creationId xmlns:p14="http://schemas.microsoft.com/office/powerpoint/2010/main" val="2621687197"/>
      </p:ext>
    </p:extLst>
  </p:cSld>
  <p:clrMapOvr>
    <a:masterClrMapping/>
  </p:clrMapOvr>
</p:sld>
</file>

<file path=ppt/theme/theme1.xml><?xml version="1.0" encoding="utf-8"?>
<a:theme xmlns:a="http://schemas.openxmlformats.org/drawingml/2006/main" name="Office Theme">
  <a:themeElements>
    <a:clrScheme name="Custom 3">
      <a:dk1>
        <a:srgbClr val="14A9A2"/>
      </a:dk1>
      <a:lt1>
        <a:srgbClr val="FFFFFF"/>
      </a:lt1>
      <a:dk2>
        <a:srgbClr val="5F5F5F"/>
      </a:dk2>
      <a:lt2>
        <a:srgbClr val="BFBFBF"/>
      </a:lt2>
      <a:accent1>
        <a:srgbClr val="14A9A2"/>
      </a:accent1>
      <a:accent2>
        <a:srgbClr val="094425"/>
      </a:accent2>
      <a:accent3>
        <a:srgbClr val="FAC6C7"/>
      </a:accent3>
      <a:accent4>
        <a:srgbClr val="5F0C0E"/>
      </a:accent4>
      <a:accent5>
        <a:srgbClr val="BFBFBF"/>
      </a:accent5>
      <a:accent6>
        <a:srgbClr val="FFFFFF"/>
      </a:accent6>
      <a:hlink>
        <a:srgbClr val="14A9A2"/>
      </a:hlink>
      <a:folHlink>
        <a:srgbClr val="094425"/>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678</TotalTime>
  <Words>2157</Words>
  <Application>Microsoft Office PowerPoint</Application>
  <PresentationFormat>Widescreen</PresentationFormat>
  <Paragraphs>108</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Blackadder ITC</vt:lpstr>
      <vt:lpstr>Calibri</vt:lpstr>
      <vt:lpstr>Century Gothic</vt:lpstr>
      <vt:lpstr>Montserrat Light</vt:lpstr>
      <vt:lpstr>Tahoma</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Nottawaseppi Huron Band of the Patowatomi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Meditation:  A simple, fast way to reduce stress</dc:title>
  <dc:creator>Emilia Marton</dc:creator>
  <cp:lastModifiedBy>Emilia Marton</cp:lastModifiedBy>
  <cp:revision>15</cp:revision>
  <dcterms:created xsi:type="dcterms:W3CDTF">2020-03-10T17:46:35Z</dcterms:created>
  <dcterms:modified xsi:type="dcterms:W3CDTF">2020-03-11T21:39:36Z</dcterms:modified>
</cp:coreProperties>
</file>